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7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73" r:id="rId11"/>
    <p:sldId id="264" r:id="rId12"/>
    <p:sldId id="266" r:id="rId13"/>
    <p:sldId id="276" r:id="rId14"/>
    <p:sldId id="265" r:id="rId15"/>
    <p:sldId id="268" r:id="rId16"/>
    <p:sldId id="267" r:id="rId17"/>
    <p:sldId id="269" r:id="rId18"/>
    <p:sldId id="270" r:id="rId19"/>
    <p:sldId id="272" r:id="rId20"/>
    <p:sldId id="271" r:id="rId21"/>
    <p:sldId id="274" r:id="rId22"/>
    <p:sldId id="275" r:id="rId23"/>
    <p:sldId id="27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ostafa" initials="M" lastIdx="1" clrIdx="0">
    <p:extLst>
      <p:ext uri="{19B8F6BF-5375-455C-9EA6-DF929625EA0E}">
        <p15:presenceInfo xmlns:p15="http://schemas.microsoft.com/office/powerpoint/2012/main" userId="Mostaf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60373-56D0-49AB-BBDB-8BE36C394459}" type="datetimeFigureOut">
              <a:rPr lang="en-US" smtClean="0"/>
              <a:t>5/1/2021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15341-EA18-4073-BAF8-332910948B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56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CACD-2C12-452D-AD45-A7BC6EEAD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78891F-78FE-432E-9129-4C54778A8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A8243-688D-4F52-A97D-A41DC1173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59D40-5630-48F2-B952-484A53C97DD6}" type="datetime1">
              <a:rPr lang="en-US" smtClean="0"/>
              <a:t>5/1/2021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470F9B-76CF-46BC-8BAD-9268022FC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11&lt;#&gt;/18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06647-22B3-4F6A-A89B-57D70180C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800"/>
            </a:lvl1pPr>
          </a:lstStyle>
          <a:p>
            <a:fld id="{45932AF3-A50E-4953-AA0A-F773ABA201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426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E9136-1698-4DD4-AE70-67E63BE3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A19E15-C63E-4A6B-8138-6C651C26F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159E89-2566-4104-81AA-606B049BF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4C890-9F03-4E37-9DD0-8297D3A102DF}" type="datetime1">
              <a:rPr lang="en-US" smtClean="0"/>
              <a:t>5/1/2021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C45A9-AEE8-4B08-9CAF-43693E56E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11&lt;#&gt;/18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71CC5-3093-4518-9E51-866460AD2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32AF3-A50E-4953-AA0A-F773ABA201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87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F9B335-EB6C-4A87-B71C-EDC9042E4F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B1554A-4CA2-4BB8-B2BF-E2D16DF59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4BDC39-27D0-400D-9446-E21536DD0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7E5E-7621-4F1C-B4B5-DBD43AF458D3}" type="datetime1">
              <a:rPr lang="en-US" smtClean="0"/>
              <a:t>5/1/2021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F98A8-D632-4041-B285-1736E89A6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11&lt;#&gt;/18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E0428-A473-4A29-B709-D81ADB965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32AF3-A50E-4953-AA0A-F773ABA201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248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FDE0-57FA-425F-9AEA-CF1E0B20E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81CC4D-D5E8-408C-A780-8E33531F3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F6DAF-9863-4F62-9D6A-206DEB516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BBA01-CDB7-4E45-80F4-AED165F63FAB}" type="datetime1">
              <a:rPr lang="en-US" smtClean="0"/>
              <a:t>5/1/2021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DFB56-5A40-4F33-9DB2-4AFC697C4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11&lt;#&gt;/18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EA165A-CD0C-4F6E-9306-F48BD19C6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32AF3-A50E-4953-AA0A-F773ABA201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85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87F4E-3273-49F3-A6EC-CC7F66532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5BD69-19F8-4C8E-98C4-F1E78B8AE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97612-D960-4D07-A1D4-D3D34CAB8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27BB6-2212-4479-906B-C1E488170BE2}" type="datetime1">
              <a:rPr lang="en-US" smtClean="0"/>
              <a:t>5/1/2021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D19C93-5DA5-4F16-BCAB-BB506E1BC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11&lt;#&gt;/18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21032-235D-49DA-AFA4-1ED0704D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32AF3-A50E-4953-AA0A-F773ABA201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27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77DA3-8C57-492F-9EB3-569DEE3CF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C97AE-2411-4614-9654-ED05850B44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7B67A-C3B7-4389-B580-F2E7E0534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26642-86C9-46E3-A0BF-2B6F4756F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1C584-2AEF-4A49-8E97-BAC530A054EC}" type="datetime1">
              <a:rPr lang="en-US" smtClean="0"/>
              <a:t>5/1/2021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4244AC-CDAB-4CFA-824E-DF0511792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11&lt;#&gt;/18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71AD29-56A3-4C4B-90BF-DEA1BF799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32AF3-A50E-4953-AA0A-F773ABA201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587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1B0B2-2197-4822-8E91-1CC70A5C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982B-23BE-43E0-BB87-0B3D35F36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6D064A-6265-408F-AFBB-E3A2F2B436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9F8D3-3689-419F-8BAC-A0ACF4B954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021FC8-2141-4DCE-946E-F8F6AAB34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9B2DD-CF72-4308-ACDF-3FC872578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BDC47-815A-4155-9C81-F7AA4F80124A}" type="datetime1">
              <a:rPr lang="en-US" smtClean="0"/>
              <a:t>5/1/2021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C550A5-2DB1-4267-ABEF-368606089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11&lt;#&gt;/18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A1EB0E-A3BD-4F43-8789-5E6B55AA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32AF3-A50E-4953-AA0A-F773ABA201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65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3ADF-D7DE-47D3-AE4E-68190955C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C536A7-C57E-4C67-A82D-F47350DBE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F3965-1736-472E-906D-734F1E91FA3F}" type="datetime1">
              <a:rPr lang="en-US" smtClean="0"/>
              <a:t>5/1/2021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621A7-AC00-4969-A6AD-2014766E3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11&lt;#&gt;/18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7E2BCE-7C74-4FA7-953D-DF8238020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32AF3-A50E-4953-AA0A-F773ABA201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001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936BC0C-250B-49EE-9BA5-5676F5A3B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09643-30A0-4A28-8F59-6AF5A5208F4E}" type="datetime1">
              <a:rPr lang="en-US" smtClean="0"/>
              <a:t>5/1/2021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3E5D13-8A13-4112-94CB-BD57FC598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11&lt;#&gt;/18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4362B-8E6B-48EE-894E-33471E012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32AF3-A50E-4953-AA0A-F773ABA201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772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7C92-1B28-4638-83B9-04CEDFB2A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9D396-BA3D-4719-8C7A-F75E1207E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7A3DF-AEF4-4DB9-A408-CED98510C0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2948F-E2AB-4473-98FD-DE9BAB83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EB64B-40BE-4E09-A07F-26000C3C539A}" type="datetime1">
              <a:rPr lang="en-US" smtClean="0"/>
              <a:t>5/1/2021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74C39C-0463-42FE-A1DB-4F592D4B2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11&lt;#&gt;/18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9EA9A7-91C8-44CC-A0D5-FB1D03F9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32AF3-A50E-4953-AA0A-F773ABA201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986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76BA-0AA4-4E0B-B6B4-C539F5A15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933558-69D3-4093-9219-F8B14EAE3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B952DB-405F-42F6-BC0D-CA3C8D543E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243FC9-246A-4F20-AF39-B90E707BF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FA924-95F8-4E7B-BEC7-CD973252BB1F}" type="datetime1">
              <a:rPr lang="en-US" smtClean="0"/>
              <a:t>5/1/2021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7C208-4253-401B-BB2A-C1885F16A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11&lt;#&gt;/18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8667C6-255B-4C1D-A1CF-191784CD6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932AF3-A50E-4953-AA0A-F773ABA201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827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505352-B63B-41A4-ACB7-8F48C6E7D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D0FA0-8A97-45A2-906A-E0BDA37D95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FF402-57E9-492F-B0B8-635D13B388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AB2B8-5C2B-45B1-9973-E33033BA09F9}" type="datetime1">
              <a:rPr lang="en-US" smtClean="0"/>
              <a:t>5/1/2021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D40431-6946-4B3F-AC9A-3311F10352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11&lt;#&gt;/18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0A9644-9EFA-4014-81ED-10200F4E54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32AF3-A50E-4953-AA0A-F773ABA201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07840-CB29-4D0E-89CF-3868E88A5AEC}"/>
              </a:ext>
            </a:extLst>
          </p:cNvPr>
          <p:cNvSpPr txBox="1"/>
          <p:nvPr userDrawn="1"/>
        </p:nvSpPr>
        <p:spPr>
          <a:xfrm>
            <a:off x="10961915" y="6352143"/>
            <a:ext cx="135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34C931BD-8B09-4878-8A73-4371949F8269}" type="slidenum">
              <a:rPr lang="en-US" smtClean="0"/>
              <a:t>‹#›</a:t>
            </a:fld>
            <a:r>
              <a:rPr lang="en-US" dirty="0"/>
              <a:t> of 22</a:t>
            </a:r>
          </a:p>
        </p:txBody>
      </p:sp>
    </p:spTree>
    <p:extLst>
      <p:ext uri="{BB962C8B-B14F-4D97-AF65-F5344CB8AC3E}">
        <p14:creationId xmlns:p14="http://schemas.microsoft.com/office/powerpoint/2010/main" val="72783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0.png"/><Relationship Id="rId7" Type="http://schemas.openxmlformats.org/officeDocument/2006/relationships/image" Target="../media/image2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9C7C3-A5DF-4D89-8A9B-CCE7F81687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Fiber Nonlinearity and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FAA0A8-5261-4831-B629-EF322549F0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Optical Communications Networks</a:t>
            </a:r>
          </a:p>
          <a:p>
            <a:r>
              <a:rPr lang="en-US" dirty="0"/>
              <a:t>Spring 2021</a:t>
            </a:r>
          </a:p>
        </p:txBody>
      </p:sp>
    </p:spTree>
    <p:extLst>
      <p:ext uri="{BB962C8B-B14F-4D97-AF65-F5344CB8AC3E}">
        <p14:creationId xmlns:p14="http://schemas.microsoft.com/office/powerpoint/2010/main" val="14936532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13969-3453-4640-9D45-23666372E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Non-linear phase rotation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69A31E-34BF-4CC0-8BAC-F3A34A35C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0529" y="1958559"/>
            <a:ext cx="4930942" cy="4174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71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3C485-C2F9-4846-9708-D3D52666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Fiber propagation: analytical perturbation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1B3D2-62AA-4DB0-963A-38A9406C473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Negligible non-linear perturbation around a large-scale signal</a:t>
            </a:r>
          </a:p>
          <a:p>
            <a:r>
              <a:rPr lang="en-US" sz="2000" dirty="0"/>
              <a:t>No major deviation from working point</a:t>
            </a:r>
          </a:p>
          <a:p>
            <a:r>
              <a:rPr lang="en-US" sz="2000" dirty="0"/>
              <a:t>Based on Taylor’s expansion</a:t>
            </a:r>
          </a:p>
          <a:p>
            <a:r>
              <a:rPr lang="en-US" sz="2000" dirty="0"/>
              <a:t>Fair to high accuracy for strongly dispersive fiber-optic systems</a:t>
            </a:r>
          </a:p>
          <a:p>
            <a:r>
              <a:rPr lang="en-US" sz="2000" dirty="0"/>
              <a:t>Accounting only for 1</a:t>
            </a:r>
            <a:r>
              <a:rPr lang="en-US" sz="2000" baseline="30000" dirty="0"/>
              <a:t>st</a:t>
            </a:r>
            <a:r>
              <a:rPr lang="en-US" sz="2000" dirty="0"/>
              <a:t>-order non-linear effects</a:t>
            </a:r>
          </a:p>
          <a:p>
            <a:r>
              <a:rPr lang="en-US" sz="2000" dirty="0"/>
              <a:t>Enter </a:t>
            </a:r>
            <a:r>
              <a:rPr lang="en-US" sz="2000"/>
              <a:t>the XPM </a:t>
            </a:r>
            <a:r>
              <a:rPr lang="en-US" sz="2000" dirty="0"/>
              <a:t>and FWM!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B6ADE1-47C8-42BD-9495-038B2C727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919" y="5773367"/>
            <a:ext cx="3078825" cy="7195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1E682B-13EA-44ED-9D9D-2C9159559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97" y="5282398"/>
            <a:ext cx="4178732" cy="2837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E72129E-0C29-4B65-9185-434D27F68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227" y="2062059"/>
            <a:ext cx="4961573" cy="387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374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5F76F-C913-4739-BEF4-DBF86853F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Fiber propagation: analytical perturbation modeling (cont’d)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CB114A-25EB-4235-ADF4-258D79EAFC28}"/>
              </a:ext>
            </a:extLst>
          </p:cNvPr>
          <p:cNvSpPr/>
          <p:nvPr/>
        </p:nvSpPr>
        <p:spPr>
          <a:xfrm>
            <a:off x="4534485" y="2194574"/>
            <a:ext cx="2391508" cy="436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Optical Fiber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B1C9F-1FA1-4847-8DF5-F7CCB13D5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39" y="1988443"/>
            <a:ext cx="2404076" cy="8601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540B4F-B937-4B8B-B7EC-0AEA29AAF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830" y="2107462"/>
            <a:ext cx="3946372" cy="6220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27ACEA-B5B1-400E-A9C3-80EF457CF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477" y="3011706"/>
            <a:ext cx="7927045" cy="35835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F4EEBE-305E-4A60-A822-36C5BABEE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229" y="3429000"/>
            <a:ext cx="2229296" cy="377721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49941AD-F2DC-4C90-8187-8ED09DA966F8}"/>
              </a:ext>
            </a:extLst>
          </p:cNvPr>
          <p:cNvCxnSpPr>
            <a:stCxn id="7" idx="3"/>
            <a:endCxn id="5" idx="1"/>
          </p:cNvCxnSpPr>
          <p:nvPr/>
        </p:nvCxnSpPr>
        <p:spPr>
          <a:xfrm flipV="1">
            <a:off x="3334515" y="2412624"/>
            <a:ext cx="1199970" cy="5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8691A9F-432F-4853-A92C-F7075BD05E2B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6925993" y="2412624"/>
            <a:ext cx="905837" cy="58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7AE5C35-C2ED-4DD0-9BE7-3A819717AA01}"/>
              </a:ext>
            </a:extLst>
          </p:cNvPr>
          <p:cNvSpPr txBox="1"/>
          <p:nvPr/>
        </p:nvSpPr>
        <p:spPr>
          <a:xfrm>
            <a:off x="4085269" y="1771706"/>
            <a:ext cx="3289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&lt;&lt; Solving </a:t>
            </a:r>
            <a:r>
              <a:rPr lang="en-US" b="1" dirty="0" err="1"/>
              <a:t>Manakov</a:t>
            </a:r>
            <a:r>
              <a:rPr lang="en-US" b="1" dirty="0"/>
              <a:t> equation &gt;&gt;</a:t>
            </a:r>
          </a:p>
        </p:txBody>
      </p:sp>
    </p:spTree>
    <p:extLst>
      <p:ext uri="{BB962C8B-B14F-4D97-AF65-F5344CB8AC3E}">
        <p14:creationId xmlns:p14="http://schemas.microsoft.com/office/powerpoint/2010/main" val="758604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E4C3B-92D5-4CF9-8ECB-AAD7B4F44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Dispersion compensated vs. uncompensated </a:t>
            </a:r>
            <a:r>
              <a:rPr lang="en-US" sz="3600" dirty="0" err="1"/>
              <a:t>likns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EBA88-589B-425D-A414-90C86A9762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Dispersion-compensated links</a:t>
            </a:r>
          </a:p>
          <a:p>
            <a:pPr lvl="1"/>
            <a:r>
              <a:rPr lang="en-US" dirty="0"/>
              <a:t>Performed at the end of each link or span</a:t>
            </a:r>
          </a:p>
          <a:p>
            <a:pPr lvl="1"/>
            <a:r>
              <a:rPr lang="en-US" dirty="0"/>
              <a:t>Fiber-grating dispersion-compensating module (FBG-DCM)</a:t>
            </a:r>
          </a:p>
          <a:p>
            <a:pPr lvl="1"/>
            <a:r>
              <a:rPr lang="en-US" dirty="0"/>
              <a:t>Minimal to no compensation at receiver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220713-C5EE-4960-8CEA-FEAF5F453EF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Dispersion-uncompensated links</a:t>
            </a:r>
          </a:p>
          <a:p>
            <a:pPr lvl="1"/>
            <a:r>
              <a:rPr lang="en-US" dirty="0"/>
              <a:t>Performed at the coherent transceivers</a:t>
            </a:r>
          </a:p>
          <a:p>
            <a:pPr lvl="1"/>
            <a:r>
              <a:rPr lang="en-US" dirty="0"/>
              <a:t>Feasible thanks to DSP</a:t>
            </a:r>
          </a:p>
          <a:p>
            <a:pPr lvl="1"/>
            <a:r>
              <a:rPr lang="en-US" dirty="0"/>
              <a:t>Capable of more non-linear mitigation due to time-domain signal spreading</a:t>
            </a:r>
          </a:p>
          <a:p>
            <a:pPr lvl="1"/>
            <a:r>
              <a:rPr lang="en-US" dirty="0"/>
              <a:t>A suitable framework for non-linear models derivations</a:t>
            </a:r>
          </a:p>
        </p:txBody>
      </p:sp>
    </p:spTree>
    <p:extLst>
      <p:ext uri="{BB962C8B-B14F-4D97-AF65-F5344CB8AC3E}">
        <p14:creationId xmlns:p14="http://schemas.microsoft.com/office/powerpoint/2010/main" val="3331121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39A7-540A-4101-B7FD-16D508D7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Non-linear models for fiber propagation: the GN model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9925971-8FC7-4BCF-8450-2DBE37D8F718}"/>
              </a:ext>
            </a:extLst>
          </p:cNvPr>
          <p:cNvSpPr/>
          <p:nvPr/>
        </p:nvSpPr>
        <p:spPr>
          <a:xfrm>
            <a:off x="3506920" y="1911361"/>
            <a:ext cx="2630659" cy="436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Optical Fiber</a:t>
            </a: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BDE3CA40-3EBE-4724-B425-3654EBFB5793}"/>
              </a:ext>
            </a:extLst>
          </p:cNvPr>
          <p:cNvSpPr/>
          <p:nvPr/>
        </p:nvSpPr>
        <p:spPr>
          <a:xfrm rot="5400000">
            <a:off x="6719042" y="1775959"/>
            <a:ext cx="759655" cy="70690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C445592-E5DE-4BD1-947F-3F1EFF2EB5A6}"/>
                  </a:ext>
                </a:extLst>
              </p:cNvPr>
              <p:cNvSpPr txBox="1"/>
              <p:nvPr/>
            </p:nvSpPr>
            <p:spPr>
              <a:xfrm>
                <a:off x="5753855" y="3617374"/>
                <a:ext cx="498533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≡</m:t>
                      </m:r>
                    </m:oMath>
                  </m:oMathPara>
                </a14:m>
                <a:endParaRPr lang="en-US" sz="4000" b="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C445592-E5DE-4BD1-947F-3F1EFF2EB5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855" y="3617374"/>
                <a:ext cx="498533" cy="61555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>
            <a:extLst>
              <a:ext uri="{FF2B5EF4-FFF2-40B4-BE49-F238E27FC236}">
                <a16:creationId xmlns:a16="http://schemas.microsoft.com/office/drawing/2014/main" id="{DDDF399B-EA63-4E79-9FB2-2A7EA78C68CD}"/>
              </a:ext>
            </a:extLst>
          </p:cNvPr>
          <p:cNvSpPr/>
          <p:nvPr/>
        </p:nvSpPr>
        <p:spPr>
          <a:xfrm>
            <a:off x="3549483" y="4789091"/>
            <a:ext cx="2630659" cy="4360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Optical Fiber</a:t>
            </a:r>
          </a:p>
        </p:txBody>
      </p:sp>
      <p:sp>
        <p:nvSpPr>
          <p:cNvPr id="70" name="Isosceles Triangle 69">
            <a:extLst>
              <a:ext uri="{FF2B5EF4-FFF2-40B4-BE49-F238E27FC236}">
                <a16:creationId xmlns:a16="http://schemas.microsoft.com/office/drawing/2014/main" id="{36693C2B-57C5-48CB-9A99-3E26173EC83C}"/>
              </a:ext>
            </a:extLst>
          </p:cNvPr>
          <p:cNvSpPr/>
          <p:nvPr/>
        </p:nvSpPr>
        <p:spPr>
          <a:xfrm rot="5400000">
            <a:off x="6761605" y="4653689"/>
            <a:ext cx="759655" cy="706902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D077A46-31F2-40C8-93B6-8758DA0A5AD2}"/>
              </a:ext>
            </a:extLst>
          </p:cNvPr>
          <p:cNvCxnSpPr>
            <a:cxnSpLocks/>
            <a:stCxn id="64" idx="3"/>
            <a:endCxn id="65" idx="3"/>
          </p:cNvCxnSpPr>
          <p:nvPr/>
        </p:nvCxnSpPr>
        <p:spPr>
          <a:xfrm>
            <a:off x="6137579" y="2129411"/>
            <a:ext cx="6078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7AA0D360-ECE4-4AE9-B7DB-424C3FE3832C}"/>
              </a:ext>
            </a:extLst>
          </p:cNvPr>
          <p:cNvCxnSpPr>
            <a:stCxn id="69" idx="3"/>
            <a:endCxn id="70" idx="3"/>
          </p:cNvCxnSpPr>
          <p:nvPr/>
        </p:nvCxnSpPr>
        <p:spPr>
          <a:xfrm>
            <a:off x="6180142" y="5007141"/>
            <a:ext cx="6078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5EBF91B-3DDE-41D6-B77E-39A8D441CE07}"/>
              </a:ext>
            </a:extLst>
          </p:cNvPr>
          <p:cNvCxnSpPr>
            <a:cxnSpLocks/>
            <a:stCxn id="101" idx="3"/>
            <a:endCxn id="64" idx="1"/>
          </p:cNvCxnSpPr>
          <p:nvPr/>
        </p:nvCxnSpPr>
        <p:spPr>
          <a:xfrm flipV="1">
            <a:off x="2899081" y="2129411"/>
            <a:ext cx="607839" cy="52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4BCBD83-C7B1-496F-8418-40CD0A2F32B1}"/>
              </a:ext>
            </a:extLst>
          </p:cNvPr>
          <p:cNvCxnSpPr>
            <a:cxnSpLocks/>
            <a:stCxn id="65" idx="0"/>
            <a:endCxn id="114" idx="1"/>
          </p:cNvCxnSpPr>
          <p:nvPr/>
        </p:nvCxnSpPr>
        <p:spPr>
          <a:xfrm flipV="1">
            <a:off x="7452321" y="2129410"/>
            <a:ext cx="1129227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76D16CDE-5CC5-46F7-9579-86965142BE51}"/>
              </a:ext>
            </a:extLst>
          </p:cNvPr>
          <p:cNvCxnSpPr>
            <a:cxnSpLocks/>
            <a:stCxn id="104" idx="0"/>
            <a:endCxn id="65" idx="5"/>
          </p:cNvCxnSpPr>
          <p:nvPr/>
        </p:nvCxnSpPr>
        <p:spPr>
          <a:xfrm flipV="1">
            <a:off x="7098869" y="2319324"/>
            <a:ext cx="1" cy="576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400124E-FAA6-4BF6-9FEE-D242323E4E7E}"/>
              </a:ext>
            </a:extLst>
          </p:cNvPr>
          <p:cNvCxnSpPr>
            <a:cxnSpLocks/>
            <a:stCxn id="106" idx="0"/>
            <a:endCxn id="70" idx="5"/>
          </p:cNvCxnSpPr>
          <p:nvPr/>
        </p:nvCxnSpPr>
        <p:spPr>
          <a:xfrm flipV="1">
            <a:off x="7137457" y="5197054"/>
            <a:ext cx="3976" cy="11087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or: Elbow 89">
            <a:extLst>
              <a:ext uri="{FF2B5EF4-FFF2-40B4-BE49-F238E27FC236}">
                <a16:creationId xmlns:a16="http://schemas.microsoft.com/office/drawing/2014/main" id="{3DC9688A-A803-4950-8F9F-F497CF3A631E}"/>
              </a:ext>
            </a:extLst>
          </p:cNvPr>
          <p:cNvCxnSpPr>
            <a:stCxn id="69" idx="2"/>
            <a:endCxn id="70" idx="5"/>
          </p:cNvCxnSpPr>
          <p:nvPr/>
        </p:nvCxnSpPr>
        <p:spPr>
          <a:xfrm rot="5400000" flipH="1" flipV="1">
            <a:off x="5989055" y="4072812"/>
            <a:ext cx="28136" cy="2276620"/>
          </a:xfrm>
          <a:prstGeom prst="bentConnector3">
            <a:avLst>
              <a:gd name="adj1" fmla="val -1843709"/>
            </a:avLst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095F505-B248-4A61-92C6-FBDE31367E3D}"/>
              </a:ext>
            </a:extLst>
          </p:cNvPr>
          <p:cNvCxnSpPr>
            <a:cxnSpLocks/>
            <a:stCxn id="70" idx="0"/>
            <a:endCxn id="117" idx="1"/>
          </p:cNvCxnSpPr>
          <p:nvPr/>
        </p:nvCxnSpPr>
        <p:spPr>
          <a:xfrm flipV="1">
            <a:off x="7494884" y="5007140"/>
            <a:ext cx="1086664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A1F12FD8-C24D-43C6-BB9B-BD83DF3CD9EA}"/>
              </a:ext>
            </a:extLst>
          </p:cNvPr>
          <p:cNvCxnSpPr>
            <a:cxnSpLocks/>
            <a:stCxn id="102" idx="3"/>
            <a:endCxn id="69" idx="1"/>
          </p:cNvCxnSpPr>
          <p:nvPr/>
        </p:nvCxnSpPr>
        <p:spPr>
          <a:xfrm>
            <a:off x="2927573" y="5007140"/>
            <a:ext cx="621910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5639FDA4-2A17-43BE-A901-48187E9A0746}"/>
              </a:ext>
            </a:extLst>
          </p:cNvPr>
          <p:cNvSpPr txBox="1"/>
          <p:nvPr/>
        </p:nvSpPr>
        <p:spPr>
          <a:xfrm>
            <a:off x="1608343" y="1949992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Signal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FFCD8E4-373B-4D99-A96F-E5CCEC68F798}"/>
              </a:ext>
            </a:extLst>
          </p:cNvPr>
          <p:cNvSpPr txBox="1"/>
          <p:nvPr/>
        </p:nvSpPr>
        <p:spPr>
          <a:xfrm>
            <a:off x="1636835" y="4822474"/>
            <a:ext cx="1290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Signal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A8E1030-1D26-4428-B078-2BCB6857FC69}"/>
              </a:ext>
            </a:extLst>
          </p:cNvPr>
          <p:cNvSpPr txBox="1"/>
          <p:nvPr/>
        </p:nvSpPr>
        <p:spPr>
          <a:xfrm>
            <a:off x="5019520" y="543222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NLI Gaussian Noise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6713CBD-EEF0-4DA5-AF4D-FB2E4C8E8376}"/>
              </a:ext>
            </a:extLst>
          </p:cNvPr>
          <p:cNvSpPr txBox="1"/>
          <p:nvPr/>
        </p:nvSpPr>
        <p:spPr>
          <a:xfrm>
            <a:off x="6092022" y="2896159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ASE Gaussian Noise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DA43E05E-DB55-4D8C-9A4B-AD47202B836C}"/>
              </a:ext>
            </a:extLst>
          </p:cNvPr>
          <p:cNvSpPr txBox="1"/>
          <p:nvPr/>
        </p:nvSpPr>
        <p:spPr>
          <a:xfrm>
            <a:off x="6130610" y="6305785"/>
            <a:ext cx="2013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ASE Gaussian Noise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384F121-BD7D-4043-A699-1916F27D454D}"/>
              </a:ext>
            </a:extLst>
          </p:cNvPr>
          <p:cNvSpPr txBox="1"/>
          <p:nvPr/>
        </p:nvSpPr>
        <p:spPr>
          <a:xfrm>
            <a:off x="8581548" y="1944744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Signal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DC1C365E-8810-4398-BF0C-77A0387E227C}"/>
              </a:ext>
            </a:extLst>
          </p:cNvPr>
          <p:cNvSpPr txBox="1"/>
          <p:nvPr/>
        </p:nvSpPr>
        <p:spPr>
          <a:xfrm>
            <a:off x="8581548" y="4822474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Signal</a:t>
            </a:r>
          </a:p>
        </p:txBody>
      </p:sp>
    </p:spTree>
    <p:extLst>
      <p:ext uri="{BB962C8B-B14F-4D97-AF65-F5344CB8AC3E}">
        <p14:creationId xmlns:p14="http://schemas.microsoft.com/office/powerpoint/2010/main" val="1643701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C39A7-540A-4101-B7FD-16D508D78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Non-linear models for fiber propagation: roadmap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CED01-D3A9-4307-86E4-F67AB76365F0}"/>
                  </a:ext>
                </a:extLst>
              </p:cNvPr>
              <p:cNvSpPr txBox="1"/>
              <p:nvPr/>
            </p:nvSpPr>
            <p:spPr>
              <a:xfrm>
                <a:off x="1026941" y="1814732"/>
                <a:ext cx="3831369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DCED01-D3A9-4307-86E4-F67AB76365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941" y="1814732"/>
                <a:ext cx="3831369" cy="6176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61F59B-0E26-405F-B676-13545ECE4BA5}"/>
                  </a:ext>
                </a:extLst>
              </p:cNvPr>
              <p:cNvSpPr txBox="1"/>
              <p:nvPr/>
            </p:nvSpPr>
            <p:spPr>
              <a:xfrm>
                <a:off x="7202110" y="1814243"/>
                <a:ext cx="2447145" cy="6175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861F59B-0E26-405F-B676-13545ECE4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2110" y="1814243"/>
                <a:ext cx="2447145" cy="6175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450890-6114-4ED5-82BA-F38A77FB5262}"/>
                  </a:ext>
                </a:extLst>
              </p:cNvPr>
              <p:cNvSpPr txBox="1"/>
              <p:nvPr/>
            </p:nvSpPr>
            <p:spPr>
              <a:xfrm>
                <a:off x="10635835" y="1969126"/>
                <a:ext cx="55201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𝐿𝐼𝑁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B450890-6114-4ED5-82BA-F38A77FB5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5835" y="1969126"/>
                <a:ext cx="552011" cy="307777"/>
              </a:xfrm>
              <a:prstGeom prst="rect">
                <a:avLst/>
              </a:prstGeom>
              <a:blipFill>
                <a:blip r:embed="rId4"/>
                <a:stretch>
                  <a:fillRect l="-11111" r="-4444" b="-15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7BD86E-80D8-4D62-8E7A-40DAA189DCD8}"/>
                  </a:ext>
                </a:extLst>
              </p:cNvPr>
              <p:cNvSpPr txBox="1"/>
              <p:nvPr/>
            </p:nvSpPr>
            <p:spPr>
              <a:xfrm>
                <a:off x="1283756" y="3359776"/>
                <a:ext cx="6040820" cy="5782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𝑁𝑜𝑛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𝑙𝑖𝑛𝑒𝑎𝑟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𝑝𝑎𝑟𝑡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i="1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000" i="1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𝐿𝐼𝑁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𝐿𝐼𝑁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87BD86E-80D8-4D62-8E7A-40DAA189D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3756" y="3359776"/>
                <a:ext cx="6040820" cy="57823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A4988F-E3FF-42EE-8FD7-ADDF41BFF50A}"/>
                  </a:ext>
                </a:extLst>
              </p:cNvPr>
              <p:cNvSpPr txBox="1"/>
              <p:nvPr/>
            </p:nvSpPr>
            <p:spPr>
              <a:xfrm>
                <a:off x="5631029" y="1815237"/>
                <a:ext cx="6767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8A4988F-E3FF-42EE-8FD7-ADDF41BFF5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029" y="1815237"/>
                <a:ext cx="676724" cy="307777"/>
              </a:xfrm>
              <a:prstGeom prst="rect">
                <a:avLst/>
              </a:prstGeom>
              <a:blipFill>
                <a:blip r:embed="rId6"/>
                <a:stretch>
                  <a:fillRect l="-9009" r="-8108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F4A068-B648-4DF7-9F10-9E309E903AA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4858310" y="2123014"/>
            <a:ext cx="2343800" cy="52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A65826-91DB-432D-A519-E1EA92F0357D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9649255" y="2123014"/>
            <a:ext cx="9865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CBBE3C-4232-4873-9B3D-6BC7FEDB574D}"/>
                  </a:ext>
                </a:extLst>
              </p:cNvPr>
              <p:cNvSpPr txBox="1"/>
              <p:nvPr/>
            </p:nvSpPr>
            <p:spPr>
              <a:xfrm>
                <a:off x="5922943" y="4488049"/>
                <a:ext cx="5264903" cy="6176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≈−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𝑁𝐿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𝑁𝐿</m:t>
                              </m:r>
                            </m:sub>
                          </m:sSub>
                        </m:num>
                        <m:den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𝐿𝐼𝑁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𝐿𝐼𝑁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CBBE3C-4232-4873-9B3D-6BC7FEDB5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943" y="4488049"/>
                <a:ext cx="5264903" cy="61760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555E2B-05FF-4A68-9426-8184FD6899C2}"/>
                  </a:ext>
                </a:extLst>
              </p:cNvPr>
              <p:cNvSpPr txBox="1"/>
              <p:nvPr/>
            </p:nvSpPr>
            <p:spPr>
              <a:xfrm>
                <a:off x="4997626" y="6102957"/>
                <a:ext cx="4308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𝑁𝐿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C555E2B-05FF-4A68-9426-8184FD689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626" y="6102957"/>
                <a:ext cx="430824" cy="276999"/>
              </a:xfrm>
              <a:prstGeom prst="rect">
                <a:avLst/>
              </a:prstGeom>
              <a:blipFill>
                <a:blip r:embed="rId8"/>
                <a:stretch>
                  <a:fillRect l="-12857" r="-571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4C436B-C37C-4296-BD5D-0E85E3BC35A3}"/>
                  </a:ext>
                </a:extLst>
              </p:cNvPr>
              <p:cNvSpPr txBox="1"/>
              <p:nvPr/>
            </p:nvSpPr>
            <p:spPr>
              <a:xfrm>
                <a:off x="6050849" y="6102956"/>
                <a:ext cx="8163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𝑁𝐿𝐼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4C436B-C37C-4296-BD5D-0E85E3BC3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0849" y="6102956"/>
                <a:ext cx="816377" cy="276999"/>
              </a:xfrm>
              <a:prstGeom prst="rect">
                <a:avLst/>
              </a:prstGeom>
              <a:blipFill>
                <a:blip r:embed="rId9"/>
                <a:stretch>
                  <a:fillRect l="-6716" t="-2174" r="-970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89593CF-0C8B-4971-980C-AF219FBB2ED6}"/>
              </a:ext>
            </a:extLst>
          </p:cNvPr>
          <p:cNvCxnSpPr>
            <a:stCxn id="8" idx="3"/>
            <a:endCxn id="9" idx="1"/>
          </p:cNvCxnSpPr>
          <p:nvPr/>
        </p:nvCxnSpPr>
        <p:spPr>
          <a:xfrm flipH="1">
            <a:off x="1283756" y="2123015"/>
            <a:ext cx="9904090" cy="1525879"/>
          </a:xfrm>
          <a:prstGeom prst="bentConnector5">
            <a:avLst>
              <a:gd name="adj1" fmla="val -2308"/>
              <a:gd name="adj2" fmla="val 45569"/>
              <a:gd name="adj3" fmla="val 10230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4E41570B-CAFD-432F-82EE-D877AC75960B}"/>
              </a:ext>
            </a:extLst>
          </p:cNvPr>
          <p:cNvCxnSpPr>
            <a:stCxn id="9" idx="3"/>
            <a:endCxn id="18" idx="1"/>
          </p:cNvCxnSpPr>
          <p:nvPr/>
        </p:nvCxnSpPr>
        <p:spPr>
          <a:xfrm flipH="1">
            <a:off x="5922943" y="3648894"/>
            <a:ext cx="1401633" cy="1147958"/>
          </a:xfrm>
          <a:prstGeom prst="bentConnector5">
            <a:avLst>
              <a:gd name="adj1" fmla="val -16310"/>
              <a:gd name="adj2" fmla="val 49143"/>
              <a:gd name="adj3" fmla="val 11631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65FC651D-E27A-421D-9572-87D06C4F5785}"/>
              </a:ext>
            </a:extLst>
          </p:cNvPr>
          <p:cNvCxnSpPr>
            <a:stCxn id="18" idx="3"/>
            <a:endCxn id="19" idx="1"/>
          </p:cNvCxnSpPr>
          <p:nvPr/>
        </p:nvCxnSpPr>
        <p:spPr>
          <a:xfrm flipH="1">
            <a:off x="4997626" y="4796852"/>
            <a:ext cx="6190220" cy="1444605"/>
          </a:xfrm>
          <a:prstGeom prst="bentConnector5">
            <a:avLst>
              <a:gd name="adj1" fmla="val -3693"/>
              <a:gd name="adj2" fmla="val 55894"/>
              <a:gd name="adj3" fmla="val 10369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45E7EB4-1297-475D-99A9-6DAB01449B15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5428450" y="6241456"/>
            <a:ext cx="622399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EA73A7EF-2BFC-4A78-B5BD-8A7FA09D9771}"/>
              </a:ext>
            </a:extLst>
          </p:cNvPr>
          <p:cNvSpPr txBox="1"/>
          <p:nvPr/>
        </p:nvSpPr>
        <p:spPr>
          <a:xfrm>
            <a:off x="4858310" y="2521409"/>
            <a:ext cx="2335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Perturbation Approach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BDCA330-4DC0-45EF-B2C9-9EA5C836E84D}"/>
              </a:ext>
            </a:extLst>
          </p:cNvPr>
          <p:cNvSpPr txBox="1"/>
          <p:nvPr/>
        </p:nvSpPr>
        <p:spPr>
          <a:xfrm>
            <a:off x="7168412" y="5306352"/>
            <a:ext cx="1848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Derivation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E6C6367-030E-40C2-A11B-698F3890D0A8}"/>
                  </a:ext>
                </a:extLst>
              </p:cNvPr>
              <p:cNvSpPr txBox="1"/>
              <p:nvPr/>
            </p:nvSpPr>
            <p:spPr>
              <a:xfrm>
                <a:off x="7608528" y="6102956"/>
                <a:ext cx="470385" cy="2808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𝑁𝐿𝐼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E6C6367-030E-40C2-A11B-698F3890D0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528" y="6102956"/>
                <a:ext cx="470385" cy="280846"/>
              </a:xfrm>
              <a:prstGeom prst="rect">
                <a:avLst/>
              </a:prstGeom>
              <a:blipFill>
                <a:blip r:embed="rId10"/>
                <a:stretch>
                  <a:fillRect l="-6494" t="-2174" r="-5195" b="-19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5898716-56D8-4EB2-BDF2-1A993E0775CF}"/>
              </a:ext>
            </a:extLst>
          </p:cNvPr>
          <p:cNvCxnSpPr>
            <a:cxnSpLocks/>
            <a:stCxn id="20" idx="3"/>
            <a:endCxn id="58" idx="1"/>
          </p:cNvCxnSpPr>
          <p:nvPr/>
        </p:nvCxnSpPr>
        <p:spPr>
          <a:xfrm>
            <a:off x="6867226" y="6241456"/>
            <a:ext cx="741302" cy="1923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396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FA520-0783-48C9-AA16-E5C99AEAF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GN model: discrete to continuous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CD9F10-4BD6-4B96-81C2-098EB59C3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842" y="4143673"/>
            <a:ext cx="7962314" cy="20472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C6A43F-7998-4DF7-AA66-A058B9F7E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5151" y="1690688"/>
            <a:ext cx="5961697" cy="1701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61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14EC0-B581-457F-B877-7E342FB6C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Applying GN model to multiple spans (incoherent)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68967-57E2-4F9B-9B39-5ADA125439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208520" cy="1462403"/>
          </a:xfrm>
        </p:spPr>
        <p:txBody>
          <a:bodyPr>
            <a:normAutofit/>
          </a:bodyPr>
          <a:lstStyle/>
          <a:p>
            <a:r>
              <a:rPr lang="en-US" sz="2400" dirty="0"/>
              <a:t>Spans may have different spectrums!</a:t>
            </a:r>
          </a:p>
          <a:p>
            <a:r>
              <a:rPr lang="en-US" sz="2400" dirty="0"/>
              <a:t>The NLI noise is accumulated incoherently.</a:t>
            </a:r>
          </a:p>
          <a:p>
            <a:r>
              <a:rPr lang="en-US" sz="2400" dirty="0"/>
              <a:t>Dispersion is not compensated before the receiver.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0B581A-A6F7-4511-8930-9BAE96C5158F}"/>
              </a:ext>
            </a:extLst>
          </p:cNvPr>
          <p:cNvSpPr/>
          <p:nvPr/>
        </p:nvSpPr>
        <p:spPr>
          <a:xfrm>
            <a:off x="1170245" y="3863968"/>
            <a:ext cx="1668497" cy="2765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0B29069-C0E6-4574-B6F1-9C8060906432}"/>
              </a:ext>
            </a:extLst>
          </p:cNvPr>
          <p:cNvSpPr/>
          <p:nvPr/>
        </p:nvSpPr>
        <p:spPr>
          <a:xfrm rot="5400000">
            <a:off x="3129160" y="3760863"/>
            <a:ext cx="518836" cy="482806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08B93F-97E3-49BC-9026-A13F287F939B}"/>
              </a:ext>
            </a:extLst>
          </p:cNvPr>
          <p:cNvCxnSpPr>
            <a:cxnSpLocks/>
            <a:stCxn id="5" idx="3"/>
            <a:endCxn id="6" idx="3"/>
          </p:cNvCxnSpPr>
          <p:nvPr/>
        </p:nvCxnSpPr>
        <p:spPr>
          <a:xfrm>
            <a:off x="2838742" y="4002266"/>
            <a:ext cx="3084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AB93F2DF-85B4-453D-84C0-24F5F9EBD930}"/>
              </a:ext>
            </a:extLst>
          </p:cNvPr>
          <p:cNvSpPr/>
          <p:nvPr/>
        </p:nvSpPr>
        <p:spPr>
          <a:xfrm>
            <a:off x="4276932" y="3863968"/>
            <a:ext cx="1668497" cy="2765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0BA8CA3C-5850-43C9-A0C9-7B40D3784E91}"/>
              </a:ext>
            </a:extLst>
          </p:cNvPr>
          <p:cNvSpPr/>
          <p:nvPr/>
        </p:nvSpPr>
        <p:spPr>
          <a:xfrm rot="5400000">
            <a:off x="6235847" y="3760863"/>
            <a:ext cx="518836" cy="482806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EAD0A01-C84E-49C8-B08F-84D6BF79EDA0}"/>
              </a:ext>
            </a:extLst>
          </p:cNvPr>
          <p:cNvCxnSpPr>
            <a:cxnSpLocks/>
            <a:stCxn id="13" idx="3"/>
            <a:endCxn id="14" idx="3"/>
          </p:cNvCxnSpPr>
          <p:nvPr/>
        </p:nvCxnSpPr>
        <p:spPr>
          <a:xfrm>
            <a:off x="5945429" y="4002266"/>
            <a:ext cx="3084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B130D355-6252-43B4-914B-EC57DB2B2830}"/>
              </a:ext>
            </a:extLst>
          </p:cNvPr>
          <p:cNvSpPr/>
          <p:nvPr/>
        </p:nvSpPr>
        <p:spPr>
          <a:xfrm>
            <a:off x="7650247" y="3863968"/>
            <a:ext cx="1668497" cy="27659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812BFA9D-85A1-4878-BCEB-D400B4D012A4}"/>
              </a:ext>
            </a:extLst>
          </p:cNvPr>
          <p:cNvSpPr/>
          <p:nvPr/>
        </p:nvSpPr>
        <p:spPr>
          <a:xfrm rot="5400000">
            <a:off x="9609162" y="3760863"/>
            <a:ext cx="518836" cy="482806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C647626-2C89-4602-8C94-A6FA41F340B4}"/>
              </a:ext>
            </a:extLst>
          </p:cNvPr>
          <p:cNvCxnSpPr>
            <a:cxnSpLocks/>
            <a:stCxn id="24" idx="3"/>
            <a:endCxn id="25" idx="3"/>
          </p:cNvCxnSpPr>
          <p:nvPr/>
        </p:nvCxnSpPr>
        <p:spPr>
          <a:xfrm>
            <a:off x="9318744" y="4002266"/>
            <a:ext cx="30843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DAB5590C-6489-49AE-A2C3-7D270C0E3F68}"/>
              </a:ext>
            </a:extLst>
          </p:cNvPr>
          <p:cNvSpPr/>
          <p:nvPr/>
        </p:nvSpPr>
        <p:spPr>
          <a:xfrm>
            <a:off x="4712676" y="4716503"/>
            <a:ext cx="914400" cy="6354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Linear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F66B82E9-A550-4F0B-89C2-C527E5E6D943}"/>
              </a:ext>
            </a:extLst>
          </p:cNvPr>
          <p:cNvCxnSpPr>
            <a:stCxn id="6" idx="0"/>
            <a:endCxn id="27" idx="1"/>
          </p:cNvCxnSpPr>
          <p:nvPr/>
        </p:nvCxnSpPr>
        <p:spPr>
          <a:xfrm>
            <a:off x="3629981" y="4002266"/>
            <a:ext cx="1082695" cy="1031951"/>
          </a:xfrm>
          <a:prstGeom prst="bentConnector3">
            <a:avLst>
              <a:gd name="adj1" fmla="val 22714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86A6DC4-53A1-455F-9986-B8B7C60FB6C9}"/>
              </a:ext>
            </a:extLst>
          </p:cNvPr>
          <p:cNvCxnSpPr>
            <a:stCxn id="6" idx="0"/>
            <a:endCxn id="13" idx="1"/>
          </p:cNvCxnSpPr>
          <p:nvPr/>
        </p:nvCxnSpPr>
        <p:spPr>
          <a:xfrm>
            <a:off x="3629981" y="4002266"/>
            <a:ext cx="64695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200FBC11-9205-40FD-B7C5-6EC2ADD94AF7}"/>
              </a:ext>
            </a:extLst>
          </p:cNvPr>
          <p:cNvCxnSpPr>
            <a:cxnSpLocks/>
            <a:stCxn id="14" idx="0"/>
            <a:endCxn id="38" idx="0"/>
          </p:cNvCxnSpPr>
          <p:nvPr/>
        </p:nvCxnSpPr>
        <p:spPr>
          <a:xfrm>
            <a:off x="6736668" y="4002266"/>
            <a:ext cx="362919" cy="714237"/>
          </a:xfrm>
          <a:prstGeom prst="bentConnector2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01CF197-4C7E-4D13-A1D4-949CA617EC8D}"/>
              </a:ext>
            </a:extLst>
          </p:cNvPr>
          <p:cNvSpPr/>
          <p:nvPr/>
        </p:nvSpPr>
        <p:spPr>
          <a:xfrm>
            <a:off x="6642387" y="4716503"/>
            <a:ext cx="914400" cy="6354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CC3080-093F-4C92-B8AC-ACF55F54C697}"/>
              </a:ext>
            </a:extLst>
          </p:cNvPr>
          <p:cNvSpPr/>
          <p:nvPr/>
        </p:nvSpPr>
        <p:spPr>
          <a:xfrm>
            <a:off x="5951874" y="4852650"/>
            <a:ext cx="363133" cy="36313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+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A8B7C13-BF13-4257-8110-755F560CA935}"/>
              </a:ext>
            </a:extLst>
          </p:cNvPr>
          <p:cNvCxnSpPr>
            <a:stCxn id="27" idx="3"/>
            <a:endCxn id="41" idx="2"/>
          </p:cNvCxnSpPr>
          <p:nvPr/>
        </p:nvCxnSpPr>
        <p:spPr>
          <a:xfrm>
            <a:off x="5627076" y="5034217"/>
            <a:ext cx="324798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FED6965-7557-4932-AF85-FABEF56105FF}"/>
              </a:ext>
            </a:extLst>
          </p:cNvPr>
          <p:cNvCxnSpPr>
            <a:stCxn id="41" idx="6"/>
            <a:endCxn id="38" idx="1"/>
          </p:cNvCxnSpPr>
          <p:nvPr/>
        </p:nvCxnSpPr>
        <p:spPr>
          <a:xfrm>
            <a:off x="6315007" y="5034217"/>
            <a:ext cx="327380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91585EA-776B-4837-9F3D-5560E0119C8B}"/>
              </a:ext>
            </a:extLst>
          </p:cNvPr>
          <p:cNvCxnSpPr>
            <a:stCxn id="14" idx="0"/>
            <a:endCxn id="24" idx="1"/>
          </p:cNvCxnSpPr>
          <p:nvPr/>
        </p:nvCxnSpPr>
        <p:spPr>
          <a:xfrm>
            <a:off x="6736668" y="4002266"/>
            <a:ext cx="9135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AAED628D-7030-47B3-AC53-C1AD0A86946B}"/>
              </a:ext>
            </a:extLst>
          </p:cNvPr>
          <p:cNvCxnSpPr>
            <a:cxnSpLocks/>
            <a:stCxn id="25" idx="0"/>
            <a:endCxn id="55" idx="0"/>
          </p:cNvCxnSpPr>
          <p:nvPr/>
        </p:nvCxnSpPr>
        <p:spPr>
          <a:xfrm>
            <a:off x="10109983" y="4002266"/>
            <a:ext cx="175509" cy="714237"/>
          </a:xfrm>
          <a:prstGeom prst="bentConnector2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381EE5C-D98B-4E99-A57C-CE3426CD8A87}"/>
              </a:ext>
            </a:extLst>
          </p:cNvPr>
          <p:cNvSpPr/>
          <p:nvPr/>
        </p:nvSpPr>
        <p:spPr>
          <a:xfrm>
            <a:off x="9828292" y="4716503"/>
            <a:ext cx="914400" cy="6354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Linear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460F6CC-D716-42C7-BEA5-13387F5E211F}"/>
              </a:ext>
            </a:extLst>
          </p:cNvPr>
          <p:cNvSpPr/>
          <p:nvPr/>
        </p:nvSpPr>
        <p:spPr>
          <a:xfrm>
            <a:off x="9137779" y="4852650"/>
            <a:ext cx="363133" cy="363133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+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34C22D8-E804-44BF-BCE4-DE3A655B9742}"/>
              </a:ext>
            </a:extLst>
          </p:cNvPr>
          <p:cNvCxnSpPr>
            <a:stCxn id="56" idx="6"/>
            <a:endCxn id="55" idx="1"/>
          </p:cNvCxnSpPr>
          <p:nvPr/>
        </p:nvCxnSpPr>
        <p:spPr>
          <a:xfrm>
            <a:off x="9500912" y="5034217"/>
            <a:ext cx="327380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6E5E6FA-7ECB-401F-BE99-1229B2985174}"/>
              </a:ext>
            </a:extLst>
          </p:cNvPr>
          <p:cNvCxnSpPr>
            <a:cxnSpLocks/>
            <a:stCxn id="38" idx="3"/>
            <a:endCxn id="56" idx="2"/>
          </p:cNvCxnSpPr>
          <p:nvPr/>
        </p:nvCxnSpPr>
        <p:spPr>
          <a:xfrm>
            <a:off x="7556787" y="5034217"/>
            <a:ext cx="1580992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945D39E4-2367-4E33-8040-6E439AF51749}"/>
              </a:ext>
            </a:extLst>
          </p:cNvPr>
          <p:cNvSpPr txBox="1"/>
          <p:nvPr/>
        </p:nvSpPr>
        <p:spPr>
          <a:xfrm>
            <a:off x="10257356" y="42187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NLI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A02C810-CB39-43C7-A806-A669FA30CC30}"/>
              </a:ext>
            </a:extLst>
          </p:cNvPr>
          <p:cNvSpPr txBox="1"/>
          <p:nvPr/>
        </p:nvSpPr>
        <p:spPr>
          <a:xfrm>
            <a:off x="7067551" y="4218708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NLI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1B2FF25-C47F-4BEC-9F24-A93C90535037}"/>
              </a:ext>
            </a:extLst>
          </p:cNvPr>
          <p:cNvSpPr txBox="1"/>
          <p:nvPr/>
        </p:nvSpPr>
        <p:spPr>
          <a:xfrm>
            <a:off x="3870179" y="4359384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NLI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27E3BA5-6A3C-4AB5-A126-9ED7240D139A}"/>
              </a:ext>
            </a:extLst>
          </p:cNvPr>
          <p:cNvCxnSpPr>
            <a:cxnSpLocks/>
            <a:stCxn id="25" idx="0"/>
          </p:cNvCxnSpPr>
          <p:nvPr/>
        </p:nvCxnSpPr>
        <p:spPr>
          <a:xfrm flipV="1">
            <a:off x="10109983" y="3982515"/>
            <a:ext cx="736207" cy="197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ADB46C36-FFAB-48CA-8081-4F25EEB5B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68" y="5427783"/>
            <a:ext cx="3208619" cy="109728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4857631A-0542-4585-97B5-EC9FEA08C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790" y="5434182"/>
            <a:ext cx="3261018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3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88962-19E1-4E92-91B2-8020BF68E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Corrections to GN model: the EGN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595EC-DF43-4BB9-9A74-AB4AEAF8111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The GN model is fairly accurate when,</a:t>
            </a:r>
          </a:p>
          <a:p>
            <a:pPr lvl="1"/>
            <a:r>
              <a:rPr lang="en-US" sz="2000" dirty="0">
                <a:solidFill>
                  <a:srgbClr val="131413"/>
                </a:solidFill>
                <a:latin typeface="PcbknwTimes-Roman"/>
              </a:rPr>
              <a:t>t</a:t>
            </a:r>
            <a:r>
              <a:rPr lang="en-US" sz="2000" b="0" i="0" u="none" strike="noStrike" baseline="0" dirty="0">
                <a:solidFill>
                  <a:srgbClr val="131413"/>
                </a:solidFill>
                <a:latin typeface="PcbknwTimes-Roman"/>
              </a:rPr>
              <a:t>he symbol rate is large,</a:t>
            </a:r>
          </a:p>
          <a:p>
            <a:pPr lvl="1"/>
            <a:r>
              <a:rPr lang="en-US" sz="2000" b="0" i="0" u="none" strike="noStrike" baseline="0" dirty="0">
                <a:solidFill>
                  <a:srgbClr val="131413"/>
                </a:solidFill>
                <a:latin typeface="PcbknwTimes-Roman"/>
              </a:rPr>
              <a:t>fiber dispersion is large,</a:t>
            </a:r>
          </a:p>
          <a:p>
            <a:pPr lvl="1"/>
            <a:r>
              <a:rPr lang="en-US" sz="2000" dirty="0">
                <a:solidFill>
                  <a:srgbClr val="131413"/>
                </a:solidFill>
                <a:latin typeface="PcbknwTimes-Roman"/>
              </a:rPr>
              <a:t>l</a:t>
            </a:r>
            <a:r>
              <a:rPr lang="en-US" sz="2000" b="0" i="0" u="none" strike="noStrike" baseline="0" dirty="0">
                <a:solidFill>
                  <a:srgbClr val="131413"/>
                </a:solidFill>
                <a:latin typeface="PcbknwTimes-Roman"/>
              </a:rPr>
              <a:t>oss per span is not too small,</a:t>
            </a:r>
          </a:p>
          <a:p>
            <a:pPr lvl="1"/>
            <a:r>
              <a:rPr lang="en-US" sz="2000" dirty="0">
                <a:solidFill>
                  <a:srgbClr val="131413"/>
                </a:solidFill>
                <a:latin typeface="PcbknwTimes-Roman"/>
              </a:rPr>
              <a:t>a</a:t>
            </a:r>
            <a:r>
              <a:rPr lang="en-US" sz="2000" b="0" i="0" u="none" strike="noStrike" baseline="0" dirty="0">
                <a:solidFill>
                  <a:srgbClr val="131413"/>
                </a:solidFill>
                <a:latin typeface="PcbknwTimes-Roman"/>
              </a:rPr>
              <a:t>mplification is prevalently lumped and</a:t>
            </a:r>
          </a:p>
          <a:p>
            <a:pPr lvl="1"/>
            <a:r>
              <a:rPr lang="en-US" sz="2000" b="0" i="0" u="none" strike="noStrike" baseline="0" dirty="0">
                <a:solidFill>
                  <a:srgbClr val="131413"/>
                </a:solidFill>
                <a:latin typeface="PcbknwTimes-Roman"/>
              </a:rPr>
              <a:t>the number of traversed spans is sufficiently large.</a:t>
            </a:r>
            <a:endParaRPr lang="en-US" sz="3200" dirty="0"/>
          </a:p>
          <a:p>
            <a:r>
              <a:rPr lang="en-US" sz="2400" dirty="0"/>
              <a:t>This model overestimates NLI. Enhanced GN (EGN) model is a way out…</a:t>
            </a:r>
          </a:p>
          <a:p>
            <a:r>
              <a:rPr lang="en-US" sz="2400" dirty="0"/>
              <a:t>GN model is modulation independent, while EGN model is not.</a:t>
            </a:r>
          </a:p>
          <a:p>
            <a:r>
              <a:rPr lang="en-US" sz="2400" dirty="0"/>
              <a:t>Better analysis can be performed on new NLI terms SCI, XCI and MCI (in addition to SPM, XPM and FWM)</a:t>
            </a:r>
          </a:p>
          <a:p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5C035D-30D4-4BB9-BF94-C5DDB1E28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5536883"/>
            <a:ext cx="2702053" cy="5486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CA74608-E5CC-4950-97DC-C9C05D960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592" y="3192402"/>
            <a:ext cx="4817325" cy="16459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BD1F10-999B-4A8A-856B-F40C57861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6161" y="2057338"/>
            <a:ext cx="3594899" cy="3657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CD7F985-DAED-4D17-A4E5-95C4C581D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8483" y="5536883"/>
            <a:ext cx="1417704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630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BAAC2-3C3F-45B2-92A3-37657693C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NLI terms: SCI, XCI and MCI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3D8E90-FEEF-4E17-8F04-1D5B22FDB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998" y="1659145"/>
            <a:ext cx="5536003" cy="483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148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F6B0-977F-4C36-80BA-C5A6B5321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Physical topology of optical networks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FE70A89-DC50-4F19-A60F-845E14CEF4DF}"/>
              </a:ext>
            </a:extLst>
          </p:cNvPr>
          <p:cNvSpPr/>
          <p:nvPr/>
        </p:nvSpPr>
        <p:spPr>
          <a:xfrm>
            <a:off x="710873" y="2851211"/>
            <a:ext cx="315912" cy="315912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437320E-A8A5-4884-A01F-557A02B87F92}"/>
              </a:ext>
            </a:extLst>
          </p:cNvPr>
          <p:cNvSpPr/>
          <p:nvPr/>
        </p:nvSpPr>
        <p:spPr>
          <a:xfrm>
            <a:off x="2441994" y="2418677"/>
            <a:ext cx="315912" cy="315912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46003C-6925-49B3-9D24-6A8215870C80}"/>
              </a:ext>
            </a:extLst>
          </p:cNvPr>
          <p:cNvSpPr/>
          <p:nvPr/>
        </p:nvSpPr>
        <p:spPr>
          <a:xfrm>
            <a:off x="1680538" y="5094619"/>
            <a:ext cx="315912" cy="315912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9C4F452-1226-415F-929D-65BB65679AD9}"/>
              </a:ext>
            </a:extLst>
          </p:cNvPr>
          <p:cNvSpPr/>
          <p:nvPr/>
        </p:nvSpPr>
        <p:spPr>
          <a:xfrm>
            <a:off x="4293536" y="3621824"/>
            <a:ext cx="315912" cy="315912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054FD1-D54C-4C4A-B0EF-2581A83B9EC4}"/>
              </a:ext>
            </a:extLst>
          </p:cNvPr>
          <p:cNvSpPr/>
          <p:nvPr/>
        </p:nvSpPr>
        <p:spPr>
          <a:xfrm>
            <a:off x="3365395" y="4992036"/>
            <a:ext cx="315912" cy="315912"/>
          </a:xfrm>
          <a:prstGeom prst="ellipse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72AA0FC-8C4A-43B8-83E0-CF0CD368CC2B}"/>
              </a:ext>
            </a:extLst>
          </p:cNvPr>
          <p:cNvCxnSpPr>
            <a:stCxn id="9" idx="7"/>
            <a:endCxn id="10" idx="2"/>
          </p:cNvCxnSpPr>
          <p:nvPr/>
        </p:nvCxnSpPr>
        <p:spPr>
          <a:xfrm flipV="1">
            <a:off x="980521" y="2576633"/>
            <a:ext cx="1461473" cy="32084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76A9EE1-66AA-4FE1-9CFC-C7672158797F}"/>
              </a:ext>
            </a:extLst>
          </p:cNvPr>
          <p:cNvCxnSpPr>
            <a:stCxn id="9" idx="4"/>
            <a:endCxn id="11" idx="1"/>
          </p:cNvCxnSpPr>
          <p:nvPr/>
        </p:nvCxnSpPr>
        <p:spPr>
          <a:xfrm>
            <a:off x="868829" y="3167123"/>
            <a:ext cx="857973" cy="1973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65393D2-0209-4CCA-AC4F-1DEECB4B4696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1996450" y="5149992"/>
            <a:ext cx="1368945" cy="1025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34FF50D-527C-4D35-B452-96401D75D4B0}"/>
              </a:ext>
            </a:extLst>
          </p:cNvPr>
          <p:cNvCxnSpPr>
            <a:cxnSpLocks/>
            <a:stCxn id="13" idx="7"/>
            <a:endCxn id="12" idx="4"/>
          </p:cNvCxnSpPr>
          <p:nvPr/>
        </p:nvCxnSpPr>
        <p:spPr>
          <a:xfrm flipV="1">
            <a:off x="3635043" y="3937736"/>
            <a:ext cx="816449" cy="11005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7D48D2-C8C8-44E3-9144-BDF955F7C38B}"/>
              </a:ext>
            </a:extLst>
          </p:cNvPr>
          <p:cNvCxnSpPr>
            <a:stCxn id="10" idx="6"/>
            <a:endCxn id="12" idx="1"/>
          </p:cNvCxnSpPr>
          <p:nvPr/>
        </p:nvCxnSpPr>
        <p:spPr>
          <a:xfrm>
            <a:off x="2757906" y="2576633"/>
            <a:ext cx="1581894" cy="10914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7872B97-0C35-4E37-A285-807F76719DD1}"/>
              </a:ext>
            </a:extLst>
          </p:cNvPr>
          <p:cNvCxnSpPr>
            <a:stCxn id="10" idx="4"/>
            <a:endCxn id="11" idx="7"/>
          </p:cNvCxnSpPr>
          <p:nvPr/>
        </p:nvCxnSpPr>
        <p:spPr>
          <a:xfrm flipH="1">
            <a:off x="1950186" y="2734589"/>
            <a:ext cx="649764" cy="24062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1078C3B6-E6E8-4D96-8272-726404405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778" y="1619505"/>
            <a:ext cx="2666667" cy="3095238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DE236D7-7A7C-4576-A9AD-4DDE9D3F5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170" y="5554216"/>
            <a:ext cx="5870603" cy="799904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9129ED0F-F331-4835-839D-BCCB204E34FF}"/>
              </a:ext>
            </a:extLst>
          </p:cNvPr>
          <p:cNvSpPr/>
          <p:nvPr/>
        </p:nvSpPr>
        <p:spPr>
          <a:xfrm>
            <a:off x="6980930" y="1446149"/>
            <a:ext cx="3441949" cy="34419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02CF83A-0763-4F3B-A555-E6CAEFC6E6D3}"/>
              </a:ext>
            </a:extLst>
          </p:cNvPr>
          <p:cNvCxnSpPr>
            <a:stCxn id="10" idx="0"/>
            <a:endCxn id="41" idx="0"/>
          </p:cNvCxnSpPr>
          <p:nvPr/>
        </p:nvCxnSpPr>
        <p:spPr>
          <a:xfrm flipV="1">
            <a:off x="2599950" y="1446149"/>
            <a:ext cx="6101955" cy="972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E532F9C-0310-4955-9909-2599B9569D0A}"/>
              </a:ext>
            </a:extLst>
          </p:cNvPr>
          <p:cNvCxnSpPr>
            <a:stCxn id="10" idx="4"/>
            <a:endCxn id="41" idx="3"/>
          </p:cNvCxnSpPr>
          <p:nvPr/>
        </p:nvCxnSpPr>
        <p:spPr>
          <a:xfrm>
            <a:off x="2599950" y="2734589"/>
            <a:ext cx="4885042" cy="16494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CA6F9C01-AC8C-47E9-B851-CF5CC4C016F9}"/>
              </a:ext>
            </a:extLst>
          </p:cNvPr>
          <p:cNvSpPr/>
          <p:nvPr/>
        </p:nvSpPr>
        <p:spPr>
          <a:xfrm>
            <a:off x="4176432" y="5118648"/>
            <a:ext cx="6569613" cy="166351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276BA27-6BF0-485B-9E1B-26892ACD19E5}"/>
              </a:ext>
            </a:extLst>
          </p:cNvPr>
          <p:cNvCxnSpPr>
            <a:stCxn id="12" idx="4"/>
            <a:endCxn id="46" idx="7"/>
          </p:cNvCxnSpPr>
          <p:nvPr/>
        </p:nvCxnSpPr>
        <p:spPr>
          <a:xfrm>
            <a:off x="4451492" y="3937736"/>
            <a:ext cx="5332455" cy="14245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B9DBF90-5B52-4406-B8B8-346784D03DE8}"/>
              </a:ext>
            </a:extLst>
          </p:cNvPr>
          <p:cNvCxnSpPr>
            <a:cxnSpLocks/>
            <a:stCxn id="13" idx="7"/>
            <a:endCxn id="46" idx="2"/>
          </p:cNvCxnSpPr>
          <p:nvPr/>
        </p:nvCxnSpPr>
        <p:spPr>
          <a:xfrm>
            <a:off x="3635043" y="5038300"/>
            <a:ext cx="541389" cy="9121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4311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2BD3D-3126-402F-BBF6-F0CA91D12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GN and EGN models accuracy comparison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E783E-4CBE-44C6-B734-2F355508B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42" y="2064227"/>
            <a:ext cx="10703316" cy="41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946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56AC-73A3-4717-9884-0E356CD64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Employing models for PLI-aware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BD98D-910B-4428-AEEB-896A95D9615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Routing, modulation and spectrum assignment (RMSA)</a:t>
            </a:r>
          </a:p>
          <a:p>
            <a:pPr lvl="1"/>
            <a:r>
              <a:rPr lang="en-US" sz="2000" dirty="0"/>
              <a:t>Allocation of available network resources (such as spans spectrums, modulation format and power) to demands</a:t>
            </a:r>
          </a:p>
          <a:p>
            <a:pPr lvl="1"/>
            <a:r>
              <a:rPr lang="en-US" sz="2000" dirty="0"/>
              <a:t>First model applications including locally-optimal globally-optimal Nyquist (LOGON) strategy</a:t>
            </a:r>
          </a:p>
          <a:p>
            <a:pPr lvl="1"/>
            <a:r>
              <a:rPr lang="en-US" sz="2000" dirty="0"/>
              <a:t>Traditionally investigated in full-load scenario (where links spectrums are fully occupied)</a:t>
            </a:r>
          </a:p>
          <a:p>
            <a:pPr lvl="1"/>
            <a:r>
              <a:rPr lang="en-US" sz="2000" dirty="0"/>
              <a:t>Over-simplification by decoupling traffic pattern from NLI</a:t>
            </a:r>
          </a:p>
          <a:p>
            <a:pPr lvl="1"/>
            <a:r>
              <a:rPr lang="en-US" sz="2000" dirty="0"/>
              <a:t>Making </a:t>
            </a:r>
            <a:r>
              <a:rPr lang="en-US" sz="2000" dirty="0" err="1"/>
              <a:t>lightpaths</a:t>
            </a:r>
            <a:r>
              <a:rPr lang="en-US" sz="2000" dirty="0"/>
              <a:t> insensitive to new connections</a:t>
            </a:r>
          </a:p>
          <a:p>
            <a:pPr lvl="1"/>
            <a:r>
              <a:rPr lang="en-US" sz="2000" dirty="0"/>
              <a:t>Too pessimistic and sub-optimal!</a:t>
            </a:r>
          </a:p>
          <a:p>
            <a:pPr lvl="1"/>
            <a:endParaRPr lang="en-US" sz="2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8CE757A-B9EB-4591-BA37-4178F38E35C9}"/>
              </a:ext>
            </a:extLst>
          </p:cNvPr>
          <p:cNvSpPr/>
          <p:nvPr/>
        </p:nvSpPr>
        <p:spPr>
          <a:xfrm>
            <a:off x="6696247" y="2167673"/>
            <a:ext cx="315912" cy="31591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D8DAB6C-392B-496C-8112-2CBA89AFDDBB}"/>
              </a:ext>
            </a:extLst>
          </p:cNvPr>
          <p:cNvSpPr/>
          <p:nvPr/>
        </p:nvSpPr>
        <p:spPr>
          <a:xfrm>
            <a:off x="8818124" y="1748890"/>
            <a:ext cx="315912" cy="31591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A1AA75-EDB5-4D1F-8C62-455309CD95A8}"/>
              </a:ext>
            </a:extLst>
          </p:cNvPr>
          <p:cNvSpPr/>
          <p:nvPr/>
        </p:nvSpPr>
        <p:spPr>
          <a:xfrm>
            <a:off x="7340455" y="4103128"/>
            <a:ext cx="315912" cy="31591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991D385-84BC-4197-86E9-074CC6C7AB9D}"/>
              </a:ext>
            </a:extLst>
          </p:cNvPr>
          <p:cNvSpPr/>
          <p:nvPr/>
        </p:nvSpPr>
        <p:spPr>
          <a:xfrm>
            <a:off x="10660992" y="3022285"/>
            <a:ext cx="315912" cy="31591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930F1B-7FAC-49B3-91E8-CA51C38454F1}"/>
              </a:ext>
            </a:extLst>
          </p:cNvPr>
          <p:cNvSpPr/>
          <p:nvPr/>
        </p:nvSpPr>
        <p:spPr>
          <a:xfrm>
            <a:off x="9929472" y="4134805"/>
            <a:ext cx="315912" cy="31591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86F1D8-A5E7-43EA-AAB3-C57585C7D4B2}"/>
              </a:ext>
            </a:extLst>
          </p:cNvPr>
          <p:cNvCxnSpPr>
            <a:stCxn id="5" idx="7"/>
            <a:endCxn id="6" idx="2"/>
          </p:cNvCxnSpPr>
          <p:nvPr/>
        </p:nvCxnSpPr>
        <p:spPr>
          <a:xfrm flipV="1">
            <a:off x="6965895" y="1906846"/>
            <a:ext cx="1852229" cy="3070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E5C2743-6E41-4811-B270-AE33773121D9}"/>
              </a:ext>
            </a:extLst>
          </p:cNvPr>
          <p:cNvCxnSpPr>
            <a:stCxn id="5" idx="4"/>
            <a:endCxn id="7" idx="1"/>
          </p:cNvCxnSpPr>
          <p:nvPr/>
        </p:nvCxnSpPr>
        <p:spPr>
          <a:xfrm>
            <a:off x="6854203" y="2483585"/>
            <a:ext cx="532516" cy="1665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E6DF99E-F02B-4E2F-A5CA-CF562F09FB80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7656367" y="4261084"/>
            <a:ext cx="2273105" cy="316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6973ED-0623-4DE7-92C2-2C4935327C91}"/>
              </a:ext>
            </a:extLst>
          </p:cNvPr>
          <p:cNvCxnSpPr>
            <a:cxnSpLocks/>
            <a:stCxn id="9" idx="7"/>
            <a:endCxn id="8" idx="4"/>
          </p:cNvCxnSpPr>
          <p:nvPr/>
        </p:nvCxnSpPr>
        <p:spPr>
          <a:xfrm flipV="1">
            <a:off x="10199120" y="3338197"/>
            <a:ext cx="619828" cy="842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615FAF2-9F11-44FE-8148-FFEAABBF0219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9134036" y="1906846"/>
            <a:ext cx="1573220" cy="11617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D22CAA3-78D4-4B53-A355-DF30E4157F1D}"/>
              </a:ext>
            </a:extLst>
          </p:cNvPr>
          <p:cNvCxnSpPr>
            <a:stCxn id="6" idx="4"/>
            <a:endCxn id="7" idx="7"/>
          </p:cNvCxnSpPr>
          <p:nvPr/>
        </p:nvCxnSpPr>
        <p:spPr>
          <a:xfrm flipH="1">
            <a:off x="7610103" y="2064802"/>
            <a:ext cx="1365977" cy="2084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47AF63-EB35-48CB-8884-9EFC45343D66}"/>
              </a:ext>
            </a:extLst>
          </p:cNvPr>
          <p:cNvCxnSpPr/>
          <p:nvPr/>
        </p:nvCxnSpPr>
        <p:spPr>
          <a:xfrm flipV="1">
            <a:off x="6979963" y="1811561"/>
            <a:ext cx="1827024" cy="3051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AEA10AA-984B-4E12-B77A-54D75DEF1EFA}"/>
              </a:ext>
            </a:extLst>
          </p:cNvPr>
          <p:cNvCxnSpPr/>
          <p:nvPr/>
        </p:nvCxnSpPr>
        <p:spPr>
          <a:xfrm flipV="1">
            <a:off x="6935416" y="1710743"/>
            <a:ext cx="1827024" cy="30510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46D0470-86E5-4684-9CE5-41EE37851B4C}"/>
              </a:ext>
            </a:extLst>
          </p:cNvPr>
          <p:cNvCxnSpPr/>
          <p:nvPr/>
        </p:nvCxnSpPr>
        <p:spPr>
          <a:xfrm flipV="1">
            <a:off x="6890869" y="1609667"/>
            <a:ext cx="1827024" cy="30510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054EDAA-C886-4C58-9708-698F4876733E}"/>
              </a:ext>
            </a:extLst>
          </p:cNvPr>
          <p:cNvCxnSpPr>
            <a:cxnSpLocks/>
          </p:cNvCxnSpPr>
          <p:nvPr/>
        </p:nvCxnSpPr>
        <p:spPr>
          <a:xfrm>
            <a:off x="7877908" y="4584266"/>
            <a:ext cx="192727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1953614-B985-4D13-B131-7D10433F2736}"/>
              </a:ext>
            </a:extLst>
          </p:cNvPr>
          <p:cNvCxnSpPr>
            <a:cxnSpLocks/>
          </p:cNvCxnSpPr>
          <p:nvPr/>
        </p:nvCxnSpPr>
        <p:spPr>
          <a:xfrm>
            <a:off x="7877908" y="4482581"/>
            <a:ext cx="192727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E94B084-CDF9-4953-A959-4FA6189AFE19}"/>
              </a:ext>
            </a:extLst>
          </p:cNvPr>
          <p:cNvCxnSpPr>
            <a:cxnSpLocks/>
          </p:cNvCxnSpPr>
          <p:nvPr/>
        </p:nvCxnSpPr>
        <p:spPr>
          <a:xfrm>
            <a:off x="7877908" y="4380377"/>
            <a:ext cx="1927274" cy="14588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5E95D9B-E62F-4ED0-AB6F-C0EAD32B026E}"/>
              </a:ext>
            </a:extLst>
          </p:cNvPr>
          <p:cNvCxnSpPr>
            <a:cxnSpLocks/>
          </p:cNvCxnSpPr>
          <p:nvPr/>
        </p:nvCxnSpPr>
        <p:spPr>
          <a:xfrm flipV="1">
            <a:off x="7790313" y="2237427"/>
            <a:ext cx="1185767" cy="186570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D658C1E-D5CE-429B-B2EF-FD35788493C8}"/>
              </a:ext>
            </a:extLst>
          </p:cNvPr>
          <p:cNvCxnSpPr>
            <a:cxnSpLocks/>
          </p:cNvCxnSpPr>
          <p:nvPr/>
        </p:nvCxnSpPr>
        <p:spPr>
          <a:xfrm>
            <a:off x="9273859" y="1712812"/>
            <a:ext cx="1461528" cy="109502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0BEEE043-EDD2-4778-84D9-C0AABD91EB9B}"/>
              </a:ext>
            </a:extLst>
          </p:cNvPr>
          <p:cNvCxnSpPr>
            <a:cxnSpLocks/>
          </p:cNvCxnSpPr>
          <p:nvPr/>
        </p:nvCxnSpPr>
        <p:spPr>
          <a:xfrm>
            <a:off x="6578005" y="2590867"/>
            <a:ext cx="477742" cy="164287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ACA0713E-473F-49DF-95DC-5CBD3B039983}"/>
              </a:ext>
            </a:extLst>
          </p:cNvPr>
          <p:cNvCxnSpPr>
            <a:cxnSpLocks/>
          </p:cNvCxnSpPr>
          <p:nvPr/>
        </p:nvCxnSpPr>
        <p:spPr>
          <a:xfrm flipH="1">
            <a:off x="10032083" y="3206127"/>
            <a:ext cx="564425" cy="83784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6325486-0D31-4CFA-B185-7225415266A5}"/>
              </a:ext>
            </a:extLst>
          </p:cNvPr>
          <p:cNvCxnSpPr>
            <a:cxnSpLocks/>
          </p:cNvCxnSpPr>
          <p:nvPr/>
        </p:nvCxnSpPr>
        <p:spPr>
          <a:xfrm>
            <a:off x="9244122" y="1797748"/>
            <a:ext cx="1461528" cy="109502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FB8375F-FD9B-4016-9C70-B1B58EF158EC}"/>
              </a:ext>
            </a:extLst>
          </p:cNvPr>
          <p:cNvCxnSpPr>
            <a:cxnSpLocks/>
          </p:cNvCxnSpPr>
          <p:nvPr/>
        </p:nvCxnSpPr>
        <p:spPr>
          <a:xfrm>
            <a:off x="9214385" y="1877272"/>
            <a:ext cx="1461528" cy="109502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32476FC7-9903-474B-A9C6-999878824BF8}"/>
              </a:ext>
            </a:extLst>
          </p:cNvPr>
          <p:cNvCxnSpPr>
            <a:cxnSpLocks/>
          </p:cNvCxnSpPr>
          <p:nvPr/>
        </p:nvCxnSpPr>
        <p:spPr>
          <a:xfrm>
            <a:off x="6674948" y="2540315"/>
            <a:ext cx="477742" cy="164287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1D5462C-60D1-41FD-A5C0-7B2DCC0638FC}"/>
              </a:ext>
            </a:extLst>
          </p:cNvPr>
          <p:cNvCxnSpPr>
            <a:cxnSpLocks/>
          </p:cNvCxnSpPr>
          <p:nvPr/>
        </p:nvCxnSpPr>
        <p:spPr>
          <a:xfrm>
            <a:off x="6770926" y="2538192"/>
            <a:ext cx="477742" cy="1642877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104B68E-A13E-44B2-8AF5-32911B6B3FBF}"/>
              </a:ext>
            </a:extLst>
          </p:cNvPr>
          <p:cNvCxnSpPr>
            <a:cxnSpLocks/>
          </p:cNvCxnSpPr>
          <p:nvPr/>
        </p:nvCxnSpPr>
        <p:spPr>
          <a:xfrm flipV="1">
            <a:off x="7871662" y="2262286"/>
            <a:ext cx="1185767" cy="1865701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83B951D9-E8F5-41DB-8983-4230DDF5D3AF}"/>
              </a:ext>
            </a:extLst>
          </p:cNvPr>
          <p:cNvCxnSpPr>
            <a:cxnSpLocks/>
          </p:cNvCxnSpPr>
          <p:nvPr/>
        </p:nvCxnSpPr>
        <p:spPr>
          <a:xfrm flipV="1">
            <a:off x="7970566" y="2261222"/>
            <a:ext cx="1185767" cy="1865701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D9ADCBD-24E5-4ABF-A0A7-2B189AF9076A}"/>
              </a:ext>
            </a:extLst>
          </p:cNvPr>
          <p:cNvCxnSpPr>
            <a:cxnSpLocks/>
          </p:cNvCxnSpPr>
          <p:nvPr/>
        </p:nvCxnSpPr>
        <p:spPr>
          <a:xfrm flipH="1">
            <a:off x="10086151" y="3245895"/>
            <a:ext cx="564425" cy="837843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E2ACC64F-31B4-4C52-AF67-61BDEF658166}"/>
              </a:ext>
            </a:extLst>
          </p:cNvPr>
          <p:cNvCxnSpPr>
            <a:cxnSpLocks/>
          </p:cNvCxnSpPr>
          <p:nvPr/>
        </p:nvCxnSpPr>
        <p:spPr>
          <a:xfrm flipH="1">
            <a:off x="10143304" y="3303995"/>
            <a:ext cx="564425" cy="83784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FE00732-E2DC-49DB-A968-2C423B72D704}"/>
                  </a:ext>
                </a:extLst>
              </p:cNvPr>
              <p:cNvSpPr/>
              <p:nvPr/>
            </p:nvSpPr>
            <p:spPr>
              <a:xfrm>
                <a:off x="7309910" y="5009654"/>
                <a:ext cx="2966017" cy="1473624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ln w="0"/>
                    <a:solidFill>
                      <a:schemeClr val="tx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LOGON strategy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0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𝑆𝑁</m:t>
                          </m:r>
                          <m:sSub>
                            <m:sSubPr>
                              <m:ctrlPr>
                                <a:rPr lang="en-US" sz="200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200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𝑡𝑜𝑡</m:t>
                              </m:r>
                            </m:sub>
                          </m:sSub>
                        </m:den>
                      </m:f>
                      <m:r>
                        <a:rPr lang="en-US" sz="20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i="1" smtClean="0">
                              <a:ln w="0"/>
                              <a:solidFill>
                                <a:schemeClr val="tx1"/>
                              </a:solidFill>
                              <a:effectLst>
                                <a:outerShdw blurRad="38100" dist="19050" dir="2700000" algn="tl" rotWithShape="0">
                                  <a:schemeClr val="dk1">
                                    <a:alpha val="40000"/>
                                  </a:schemeClr>
                                </a:outerShdw>
                              </a:effectLst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sz="200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000" i="1" smtClean="0">
                                  <a:ln w="0"/>
                                  <a:solidFill>
                                    <a:schemeClr val="tx1"/>
                                  </a:solidFill>
                                  <a:effectLst>
                                    <a:outerShdw blurRad="38100" dist="19050" dir="2700000" algn="tl" rotWithShape="0">
                                      <a:schemeClr val="dk1">
                                        <a:alpha val="40000"/>
                                      </a:schemeClr>
                                    </a:outerShdw>
                                  </a:effectLst>
                                  <a:latin typeface="Cambria Math" panose="02040503050406030204" pitchFamily="18" charset="0"/>
                                </a:rPr>
                                <m:t>𝑆𝑁</m:t>
                              </m:r>
                              <m:sSub>
                                <m:sSubPr>
                                  <m:ctrlPr>
                                    <a:rPr lang="en-US" sz="2000" i="1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ln w="0"/>
                                      <a:solidFill>
                                        <a:schemeClr val="tx1"/>
                                      </a:solidFill>
                                      <a:effectLst>
                                        <a:outerShdw blurRad="38100" dist="19050" dir="2700000" algn="tl" rotWithShape="0">
                                          <a:schemeClr val="dk1">
                                            <a:alpha val="40000"/>
                                          </a:schemeClr>
                                        </a:outerShdw>
                                      </a:effectLst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sz="2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EFE00732-E2DC-49DB-A968-2C423B72D7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910" y="5009654"/>
                <a:ext cx="2966017" cy="14736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3568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23A39-41D2-482C-958E-D6F7ABABB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Employing Models for PLI-Aware Optimization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7FA46-DED3-4F0B-B2F8-EB9DA32333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 2</a:t>
            </a:r>
            <a:r>
              <a:rPr lang="en-US" sz="2400" baseline="30000" dirty="0"/>
              <a:t>nd</a:t>
            </a:r>
            <a:r>
              <a:rPr lang="en-US" sz="2400" dirty="0"/>
              <a:t> application in RMSA</a:t>
            </a:r>
          </a:p>
          <a:p>
            <a:pPr lvl="1"/>
            <a:r>
              <a:rPr lang="en-US" sz="2000" dirty="0"/>
              <a:t>Using stochastic processing</a:t>
            </a:r>
          </a:p>
          <a:p>
            <a:pPr lvl="1"/>
            <a:r>
              <a:rPr lang="en-US" sz="2000" dirty="0"/>
              <a:t>Bounded probability of incorrectness</a:t>
            </a:r>
          </a:p>
          <a:p>
            <a:endParaRPr lang="en-US" sz="2400" dirty="0"/>
          </a:p>
          <a:p>
            <a:r>
              <a:rPr lang="en-US" sz="2400" dirty="0"/>
              <a:t>A 3</a:t>
            </a:r>
            <a:r>
              <a:rPr lang="en-US" sz="2400" baseline="30000" dirty="0"/>
              <a:t>rd</a:t>
            </a:r>
            <a:r>
              <a:rPr lang="en-US" sz="2400" dirty="0"/>
              <a:t> application in RMSA</a:t>
            </a:r>
          </a:p>
          <a:p>
            <a:pPr lvl="1"/>
            <a:r>
              <a:rPr lang="en-US" sz="2000" dirty="0"/>
              <a:t>Using models for machine-learning-based approaches</a:t>
            </a:r>
          </a:p>
          <a:p>
            <a:pPr lvl="1"/>
            <a:r>
              <a:rPr lang="en-US" sz="2000" dirty="0"/>
              <a:t>Training a neural network based on positive and negative examples of feasible </a:t>
            </a:r>
            <a:r>
              <a:rPr lang="en-US" sz="2000" dirty="0" err="1"/>
              <a:t>lightpaths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D1DCACA-3DDD-442E-8F9B-4E75B814B782}"/>
              </a:ext>
            </a:extLst>
          </p:cNvPr>
          <p:cNvSpPr/>
          <p:nvPr/>
        </p:nvSpPr>
        <p:spPr>
          <a:xfrm>
            <a:off x="6738450" y="2885125"/>
            <a:ext cx="315912" cy="31591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FDA9724-94E2-41EB-968A-0B88489270FD}"/>
              </a:ext>
            </a:extLst>
          </p:cNvPr>
          <p:cNvSpPr/>
          <p:nvPr/>
        </p:nvSpPr>
        <p:spPr>
          <a:xfrm>
            <a:off x="8860327" y="2466342"/>
            <a:ext cx="315912" cy="31591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2F8CC5-4D28-4080-A89D-E91FB8F00365}"/>
              </a:ext>
            </a:extLst>
          </p:cNvPr>
          <p:cNvSpPr/>
          <p:nvPr/>
        </p:nvSpPr>
        <p:spPr>
          <a:xfrm>
            <a:off x="7382658" y="4820580"/>
            <a:ext cx="315912" cy="31591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158A237-5609-4DB5-8B04-DCE9F6879CAE}"/>
              </a:ext>
            </a:extLst>
          </p:cNvPr>
          <p:cNvSpPr/>
          <p:nvPr/>
        </p:nvSpPr>
        <p:spPr>
          <a:xfrm>
            <a:off x="10703195" y="3739737"/>
            <a:ext cx="315912" cy="31591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9751A04-C58A-4529-8350-AD66779D8415}"/>
              </a:ext>
            </a:extLst>
          </p:cNvPr>
          <p:cNvSpPr/>
          <p:nvPr/>
        </p:nvSpPr>
        <p:spPr>
          <a:xfrm>
            <a:off x="9971675" y="4852257"/>
            <a:ext cx="315912" cy="315912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93EF3AE-8DE5-41AC-9304-5D9C8C705460}"/>
              </a:ext>
            </a:extLst>
          </p:cNvPr>
          <p:cNvCxnSpPr>
            <a:stCxn id="5" idx="7"/>
            <a:endCxn id="6" idx="2"/>
          </p:cNvCxnSpPr>
          <p:nvPr/>
        </p:nvCxnSpPr>
        <p:spPr>
          <a:xfrm flipV="1">
            <a:off x="7008098" y="2624298"/>
            <a:ext cx="1852229" cy="3070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F40BFE2-EA6B-4573-8D6E-FE58D707EB74}"/>
              </a:ext>
            </a:extLst>
          </p:cNvPr>
          <p:cNvCxnSpPr>
            <a:stCxn id="5" idx="4"/>
            <a:endCxn id="7" idx="1"/>
          </p:cNvCxnSpPr>
          <p:nvPr/>
        </p:nvCxnSpPr>
        <p:spPr>
          <a:xfrm>
            <a:off x="6896406" y="3201037"/>
            <a:ext cx="532516" cy="1665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54B7E0-E803-4A64-B585-DE292E3A550A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>
            <a:off x="7698570" y="4978536"/>
            <a:ext cx="2273105" cy="316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E21430E-EFCE-4623-BAE3-81CBC5CA46FB}"/>
              </a:ext>
            </a:extLst>
          </p:cNvPr>
          <p:cNvCxnSpPr>
            <a:cxnSpLocks/>
            <a:stCxn id="9" idx="7"/>
            <a:endCxn id="8" idx="4"/>
          </p:cNvCxnSpPr>
          <p:nvPr/>
        </p:nvCxnSpPr>
        <p:spPr>
          <a:xfrm flipV="1">
            <a:off x="10241323" y="4055649"/>
            <a:ext cx="619828" cy="8428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57911C1-A466-4954-A3C9-AAF20705D74C}"/>
              </a:ext>
            </a:extLst>
          </p:cNvPr>
          <p:cNvCxnSpPr>
            <a:stCxn id="6" idx="6"/>
            <a:endCxn id="8" idx="1"/>
          </p:cNvCxnSpPr>
          <p:nvPr/>
        </p:nvCxnSpPr>
        <p:spPr>
          <a:xfrm>
            <a:off x="9176239" y="2624298"/>
            <a:ext cx="1573220" cy="116170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6163B9-A33D-4900-BFEA-9804026EE8C7}"/>
              </a:ext>
            </a:extLst>
          </p:cNvPr>
          <p:cNvCxnSpPr>
            <a:stCxn id="6" idx="4"/>
            <a:endCxn id="7" idx="7"/>
          </p:cNvCxnSpPr>
          <p:nvPr/>
        </p:nvCxnSpPr>
        <p:spPr>
          <a:xfrm flipH="1">
            <a:off x="7652306" y="2782254"/>
            <a:ext cx="1365977" cy="208459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277C4644-5498-414C-ABC7-1DD3675F1C4C}"/>
              </a:ext>
            </a:extLst>
          </p:cNvPr>
          <p:cNvSpPr/>
          <p:nvPr/>
        </p:nvSpPr>
        <p:spPr>
          <a:xfrm>
            <a:off x="6963508" y="2771335"/>
            <a:ext cx="1856935" cy="1969477"/>
          </a:xfrm>
          <a:custGeom>
            <a:avLst/>
            <a:gdLst>
              <a:gd name="connsiteX0" fmla="*/ 548640 w 1856935"/>
              <a:gd name="connsiteY0" fmla="*/ 1969477 h 1969477"/>
              <a:gd name="connsiteX1" fmla="*/ 0 w 1856935"/>
              <a:gd name="connsiteY1" fmla="*/ 309490 h 1969477"/>
              <a:gd name="connsiteX2" fmla="*/ 1856935 w 1856935"/>
              <a:gd name="connsiteY2" fmla="*/ 0 h 1969477"/>
              <a:gd name="connsiteX3" fmla="*/ 1856935 w 1856935"/>
              <a:gd name="connsiteY3" fmla="*/ 0 h 196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6935" h="1969477">
                <a:moveTo>
                  <a:pt x="548640" y="1969477"/>
                </a:moveTo>
                <a:lnTo>
                  <a:pt x="0" y="309490"/>
                </a:lnTo>
                <a:lnTo>
                  <a:pt x="1856935" y="0"/>
                </a:lnTo>
                <a:lnTo>
                  <a:pt x="1856935" y="0"/>
                </a:lnTo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88EC847-03DF-4508-901C-43D924052E4F}"/>
              </a:ext>
            </a:extLst>
          </p:cNvPr>
          <p:cNvSpPr/>
          <p:nvPr/>
        </p:nvSpPr>
        <p:spPr>
          <a:xfrm>
            <a:off x="7033847" y="2475914"/>
            <a:ext cx="3840480" cy="1280160"/>
          </a:xfrm>
          <a:custGeom>
            <a:avLst/>
            <a:gdLst>
              <a:gd name="connsiteX0" fmla="*/ 0 w 3840480"/>
              <a:gd name="connsiteY0" fmla="*/ 379828 h 1280160"/>
              <a:gd name="connsiteX1" fmla="*/ 2053883 w 3840480"/>
              <a:gd name="connsiteY1" fmla="*/ 0 h 1280160"/>
              <a:gd name="connsiteX2" fmla="*/ 3840480 w 3840480"/>
              <a:gd name="connsiteY2" fmla="*/ 128016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0480" h="1280160">
                <a:moveTo>
                  <a:pt x="0" y="379828"/>
                </a:moveTo>
                <a:lnTo>
                  <a:pt x="2053883" y="0"/>
                </a:lnTo>
                <a:lnTo>
                  <a:pt x="3840480" y="128016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DADC108C-7A39-42C1-B420-B6EC9E633EF3}"/>
              </a:ext>
            </a:extLst>
          </p:cNvPr>
          <p:cNvSpPr/>
          <p:nvPr/>
        </p:nvSpPr>
        <p:spPr>
          <a:xfrm>
            <a:off x="7765366" y="2813538"/>
            <a:ext cx="2883877" cy="2039816"/>
          </a:xfrm>
          <a:custGeom>
            <a:avLst/>
            <a:gdLst>
              <a:gd name="connsiteX0" fmla="*/ 0 w 2883877"/>
              <a:gd name="connsiteY0" fmla="*/ 2039816 h 2039816"/>
              <a:gd name="connsiteX1" fmla="*/ 1406769 w 2883877"/>
              <a:gd name="connsiteY1" fmla="*/ 0 h 2039816"/>
              <a:gd name="connsiteX2" fmla="*/ 2883877 w 2883877"/>
              <a:gd name="connsiteY2" fmla="*/ 1097280 h 2039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3877" h="2039816">
                <a:moveTo>
                  <a:pt x="0" y="2039816"/>
                </a:moveTo>
                <a:lnTo>
                  <a:pt x="1406769" y="0"/>
                </a:lnTo>
                <a:lnTo>
                  <a:pt x="2883877" y="109728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5ED4460-4E66-4B3C-8806-B81973762C2F}"/>
              </a:ext>
            </a:extLst>
          </p:cNvPr>
          <p:cNvSpPr/>
          <p:nvPr/>
        </p:nvSpPr>
        <p:spPr>
          <a:xfrm>
            <a:off x="7723163" y="4121834"/>
            <a:ext cx="3179299" cy="970671"/>
          </a:xfrm>
          <a:custGeom>
            <a:avLst/>
            <a:gdLst>
              <a:gd name="connsiteX0" fmla="*/ 0 w 3179299"/>
              <a:gd name="connsiteY0" fmla="*/ 942535 h 970671"/>
              <a:gd name="connsiteX1" fmla="*/ 2461846 w 3179299"/>
              <a:gd name="connsiteY1" fmla="*/ 970671 h 970671"/>
              <a:gd name="connsiteX2" fmla="*/ 3179299 w 3179299"/>
              <a:gd name="connsiteY2" fmla="*/ 0 h 970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79299" h="970671">
                <a:moveTo>
                  <a:pt x="0" y="942535"/>
                </a:moveTo>
                <a:lnTo>
                  <a:pt x="2461846" y="970671"/>
                </a:lnTo>
                <a:lnTo>
                  <a:pt x="3179299" y="0"/>
                </a:lnTo>
              </a:path>
            </a:pathLst>
          </a:cu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8406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5A060-6131-4D7B-81C3-4C5C6EB91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Outlook toward the future of physical-layer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3E611-17EE-46E5-9AEC-F013A9856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More efficient non-linear mitigation through more complicated affordable DSP operations</a:t>
            </a:r>
          </a:p>
          <a:p>
            <a:endParaRPr lang="en-US" sz="2400" dirty="0"/>
          </a:p>
          <a:p>
            <a:r>
              <a:rPr lang="en-US" sz="2400" dirty="0"/>
              <a:t>Model simplification for optimization problems (in both static and dynamic cases)</a:t>
            </a:r>
          </a:p>
          <a:p>
            <a:endParaRPr lang="en-US" sz="2400" dirty="0"/>
          </a:p>
          <a:p>
            <a:r>
              <a:rPr lang="en-US" sz="2400" dirty="0"/>
              <a:t>Model generalization and development to novel applications (such as multi-mode fibers or higher-dimension modulation formats)</a:t>
            </a:r>
          </a:p>
          <a:p>
            <a:endParaRPr lang="en-US" sz="2400" dirty="0"/>
          </a:p>
          <a:p>
            <a:r>
              <a:rPr lang="en-US" sz="2400" dirty="0"/>
              <a:t>Accurate investigation of ASE and NLI interaction (important in low-SNR regime)</a:t>
            </a:r>
          </a:p>
        </p:txBody>
      </p:sp>
    </p:spTree>
    <p:extLst>
      <p:ext uri="{BB962C8B-B14F-4D97-AF65-F5344CB8AC3E}">
        <p14:creationId xmlns:p14="http://schemas.microsoft.com/office/powerpoint/2010/main" val="1175959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18074-1322-4AA1-8B08-E7D37E2B0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Optical fiber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65DC-704B-411C-96CA-356A594AE8D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 electromagnetic propagation media</a:t>
            </a:r>
          </a:p>
          <a:p>
            <a:r>
              <a:rPr lang="en-US" dirty="0"/>
              <a:t>First manufactured of copper, then silica</a:t>
            </a:r>
          </a:p>
          <a:p>
            <a:r>
              <a:rPr lang="en-US" dirty="0"/>
              <a:t>Imposing impairments on transmitted signal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612BF4-58E0-4039-97B7-327BB9ED48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300" y="1825625"/>
            <a:ext cx="47625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56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A4CCD-5F3B-4466-AE9D-4FC7BC115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NLSE, a full description of optical fiber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9DF383-E104-4781-BBD1-5EC8C8022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796" y="2852221"/>
            <a:ext cx="5393635" cy="914400"/>
          </a:xfr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BD0C978-2A9D-4F19-B824-D599E76AF3EC}"/>
              </a:ext>
            </a:extLst>
          </p:cNvPr>
          <p:cNvSpPr/>
          <p:nvPr/>
        </p:nvSpPr>
        <p:spPr>
          <a:xfrm>
            <a:off x="3743839" y="2699235"/>
            <a:ext cx="914400" cy="1220372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AD229E-6FB0-40EF-9D85-8F67E30378AA}"/>
              </a:ext>
            </a:extLst>
          </p:cNvPr>
          <p:cNvCxnSpPr>
            <a:cxnSpLocks/>
            <a:stCxn id="6" idx="4"/>
            <a:endCxn id="9" idx="0"/>
          </p:cNvCxnSpPr>
          <p:nvPr/>
        </p:nvCxnSpPr>
        <p:spPr>
          <a:xfrm flipH="1">
            <a:off x="2688144" y="3919607"/>
            <a:ext cx="1512895" cy="774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6F9133E-D8C1-4986-857D-1B6D1649ADC4}"/>
              </a:ext>
            </a:extLst>
          </p:cNvPr>
          <p:cNvSpPr txBox="1"/>
          <p:nvPr/>
        </p:nvSpPr>
        <p:spPr>
          <a:xfrm>
            <a:off x="1644300" y="4694209"/>
            <a:ext cx="2087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Attenuation</a:t>
            </a:r>
          </a:p>
          <a:p>
            <a:pPr marL="285750" indent="-285750">
              <a:buFontTx/>
              <a:buChar char="-"/>
            </a:pPr>
            <a:r>
              <a:rPr lang="en-US" dirty="0"/>
              <a:t>Signal power loss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48998CE-7391-452D-B512-DEEDD86A4E79}"/>
              </a:ext>
            </a:extLst>
          </p:cNvPr>
          <p:cNvSpPr/>
          <p:nvPr/>
        </p:nvSpPr>
        <p:spPr>
          <a:xfrm>
            <a:off x="5076159" y="2759023"/>
            <a:ext cx="1394977" cy="1220372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C2332B7-C616-4DA5-8F9C-D3787965D6BC}"/>
              </a:ext>
            </a:extLst>
          </p:cNvPr>
          <p:cNvCxnSpPr>
            <a:cxnSpLocks/>
            <a:stCxn id="11" idx="4"/>
            <a:endCxn id="13" idx="0"/>
          </p:cNvCxnSpPr>
          <p:nvPr/>
        </p:nvCxnSpPr>
        <p:spPr>
          <a:xfrm flipH="1">
            <a:off x="5701989" y="3979395"/>
            <a:ext cx="71659" cy="714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1F5B828-B9AA-4941-A5C9-5D6E94921667}"/>
              </a:ext>
            </a:extLst>
          </p:cNvPr>
          <p:cNvSpPr txBox="1"/>
          <p:nvPr/>
        </p:nvSpPr>
        <p:spPr>
          <a:xfrm>
            <a:off x="4093618" y="4694209"/>
            <a:ext cx="32167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Dispersion (GVD)</a:t>
            </a:r>
          </a:p>
          <a:p>
            <a:pPr marL="285750" indent="-285750">
              <a:buFontTx/>
              <a:buChar char="-"/>
            </a:pPr>
            <a:r>
              <a:rPr lang="en-US" dirty="0"/>
              <a:t>Caused by dependence of fiber refractive index to frequency</a:t>
            </a:r>
          </a:p>
          <a:p>
            <a:pPr marL="285750" indent="-285750">
              <a:buFontTx/>
              <a:buChar char="-"/>
            </a:pPr>
            <a:r>
              <a:rPr lang="en-US" dirty="0"/>
              <a:t>Signal temporal spreading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127EFC-8091-42E8-8A40-C47A449B93FA}"/>
              </a:ext>
            </a:extLst>
          </p:cNvPr>
          <p:cNvSpPr/>
          <p:nvPr/>
        </p:nvSpPr>
        <p:spPr>
          <a:xfrm>
            <a:off x="6711425" y="2759023"/>
            <a:ext cx="1394976" cy="1220372"/>
          </a:xfrm>
          <a:prstGeom prst="ellipse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FE93361-2C2C-45A4-B524-53CCC26A2979}"/>
              </a:ext>
            </a:extLst>
          </p:cNvPr>
          <p:cNvCxnSpPr>
            <a:cxnSpLocks/>
            <a:stCxn id="14" idx="4"/>
            <a:endCxn id="16" idx="0"/>
          </p:cNvCxnSpPr>
          <p:nvPr/>
        </p:nvCxnSpPr>
        <p:spPr>
          <a:xfrm>
            <a:off x="7408913" y="3979395"/>
            <a:ext cx="1732015" cy="710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6AF37E-89F4-42C8-B66D-BBFB9E6479C8}"/>
              </a:ext>
            </a:extLst>
          </p:cNvPr>
          <p:cNvSpPr txBox="1"/>
          <p:nvPr/>
        </p:nvSpPr>
        <p:spPr>
          <a:xfrm>
            <a:off x="7434004" y="4689923"/>
            <a:ext cx="3413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Non-linear effect</a:t>
            </a:r>
          </a:p>
          <a:p>
            <a:pPr marL="285750" indent="-285750">
              <a:buFontTx/>
              <a:buChar char="-"/>
            </a:pPr>
            <a:r>
              <a:rPr lang="en-US" dirty="0"/>
              <a:t>Caused by dependence of fiber refractive index to power</a:t>
            </a:r>
          </a:p>
          <a:p>
            <a:pPr marL="285750" indent="-285750">
              <a:buFontTx/>
              <a:buChar char="-"/>
            </a:pPr>
            <a:r>
              <a:rPr lang="en-US" dirty="0"/>
              <a:t>Signal spectrum spreading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CF8482-F84B-4E49-82D9-FFE644FCCBA6}"/>
                  </a:ext>
                </a:extLst>
              </p:cNvPr>
              <p:cNvSpPr txBox="1"/>
              <p:nvPr/>
            </p:nvSpPr>
            <p:spPr>
              <a:xfrm>
                <a:off x="3291820" y="1825372"/>
                <a:ext cx="5076198" cy="3866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dirty="0"/>
                  <a:t>Propagating signal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2CF8482-F84B-4E49-82D9-FFE644FCC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820" y="1825372"/>
                <a:ext cx="5076198" cy="386644"/>
              </a:xfrm>
              <a:prstGeom prst="rect">
                <a:avLst/>
              </a:prstGeom>
              <a:blipFill>
                <a:blip r:embed="rId3"/>
                <a:stretch>
                  <a:fillRect l="-3721" t="-18750" r="-840" b="-46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2112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533F5-1CC9-48F5-8569-A2B8EC2B7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Duality between dispersion and non-linear effect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4BECBA-1C0C-43CA-A547-72E7580342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Dispersion</a:t>
            </a:r>
          </a:p>
          <a:p>
            <a:pPr lvl="1"/>
            <a:r>
              <a:rPr lang="en-US" dirty="0"/>
              <a:t>Interaction between different times</a:t>
            </a:r>
          </a:p>
          <a:p>
            <a:pPr lvl="1"/>
            <a:r>
              <a:rPr lang="en-US" dirty="0"/>
              <a:t>Phase rotation in frequency</a:t>
            </a:r>
          </a:p>
          <a:p>
            <a:pPr lvl="1"/>
            <a:r>
              <a:rPr lang="en-US" dirty="0"/>
              <a:t>Easy to analyze!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5BE176-F56B-4473-863E-6BE3CB1BE4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Non-linear effect</a:t>
            </a:r>
          </a:p>
          <a:p>
            <a:pPr lvl="1"/>
            <a:r>
              <a:rPr lang="en-US" dirty="0"/>
              <a:t>Interaction between different frequencies</a:t>
            </a:r>
          </a:p>
          <a:p>
            <a:pPr lvl="1"/>
            <a:r>
              <a:rPr lang="en-US" dirty="0"/>
              <a:t>Phase rotation in time</a:t>
            </a:r>
          </a:p>
          <a:p>
            <a:pPr lvl="1"/>
            <a:r>
              <a:rPr lang="en-US" dirty="0"/>
              <a:t>Hard to analyze!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2DB36C3D-FAFD-4AA9-99EF-BF9F37CED0AD}"/>
              </a:ext>
            </a:extLst>
          </p:cNvPr>
          <p:cNvSpPr/>
          <p:nvPr/>
        </p:nvSpPr>
        <p:spPr>
          <a:xfrm>
            <a:off x="4127695" y="4199841"/>
            <a:ext cx="3784209" cy="2293034"/>
          </a:xfrm>
          <a:prstGeom prst="cloud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Phase rotation due to the non-linear effect is called SPM. We also have other non-linear terms. More on this later…</a:t>
            </a:r>
          </a:p>
        </p:txBody>
      </p:sp>
    </p:spTree>
    <p:extLst>
      <p:ext uri="{BB962C8B-B14F-4D97-AF65-F5344CB8AC3E}">
        <p14:creationId xmlns:p14="http://schemas.microsoft.com/office/powerpoint/2010/main" val="166456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D5E6A-211B-4653-AFAD-DE79BAF92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Amplified spontaneous emission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31FEE-EF69-4E16-AA7E-97E25142AF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Excitation of electrons due to photon absorption</a:t>
            </a:r>
          </a:p>
          <a:p>
            <a:r>
              <a:rPr lang="en-US" dirty="0"/>
              <a:t>Originated at active elements</a:t>
            </a:r>
          </a:p>
          <a:p>
            <a:r>
              <a:rPr lang="en-US" dirty="0"/>
              <a:t>Mostly modeled as a Gaussian phenomena</a:t>
            </a:r>
          </a:p>
          <a:p>
            <a:r>
              <a:rPr lang="en-US" dirty="0"/>
              <a:t>Linear impact on signal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6325CCD-D4CE-4B0C-B2F3-F7268068EC3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15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93D34-A4D6-4B09-B757-14BA28A47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SNR and optical reach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E4C9D63-CEE7-4012-BB03-E49E695A70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569129"/>
            <a:ext cx="5181600" cy="424536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589CBF-6B1C-4B48-9286-82F2EEAD6F86}"/>
              </a:ext>
            </a:extLst>
          </p:cNvPr>
          <p:cNvSpPr txBox="1"/>
          <p:nvPr/>
        </p:nvSpPr>
        <p:spPr>
          <a:xfrm>
            <a:off x="1081471" y="5902184"/>
            <a:ext cx="60983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131413"/>
                </a:solidFill>
                <a:latin typeface="PcbknwTimes-Roman"/>
              </a:rPr>
              <a:t>Example of behavior SNR versus power after</a:t>
            </a:r>
          </a:p>
          <a:p>
            <a:pPr algn="l"/>
            <a:r>
              <a:rPr lang="en-US" sz="1800" b="0" i="0" u="none" strike="noStrike" baseline="0" dirty="0">
                <a:solidFill>
                  <a:srgbClr val="131413"/>
                </a:solidFill>
                <a:latin typeface="PcbknwTimes-Roman"/>
              </a:rPr>
              <a:t>a fiber-optic link</a:t>
            </a:r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9D89E146-6BA4-4E11-A58B-2CDD02CA77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471" y="1516140"/>
            <a:ext cx="4695057" cy="4351338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420E4E-D9E9-4420-8717-A92A5CCF1E7D}"/>
              </a:ext>
            </a:extLst>
          </p:cNvPr>
          <p:cNvSpPr txBox="1"/>
          <p:nvPr/>
        </p:nvSpPr>
        <p:spPr>
          <a:xfrm>
            <a:off x="6172200" y="5902184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solidFill>
                  <a:srgbClr val="131413"/>
                </a:solidFill>
                <a:latin typeface="PcbknwTimes-Roman"/>
              </a:rPr>
              <a:t>Example of optimum powe</a:t>
            </a:r>
            <a:r>
              <a:rPr lang="en-US" dirty="0">
                <a:solidFill>
                  <a:srgbClr val="131413"/>
                </a:solidFill>
                <a:latin typeface="PcbknwTimes-Roman"/>
              </a:rPr>
              <a:t>r versus distance</a:t>
            </a:r>
            <a:r>
              <a:rPr lang="en-US" sz="1800" b="0" i="0" u="none" strike="noStrike" baseline="0" dirty="0">
                <a:solidFill>
                  <a:srgbClr val="131413"/>
                </a:solidFill>
                <a:latin typeface="PcbknwTimes-Roman"/>
              </a:rPr>
              <a:t> at fixed SNR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357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0F05F-F640-4662-A710-61976B83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Other contributions to NLSE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125A8-C772-4D35-92D5-B261ECFDF60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/>
            <a:r>
              <a:rPr lang="en-US" dirty="0"/>
              <a:t>Accounting for dual-polarized propagation</a:t>
            </a:r>
          </a:p>
          <a:p>
            <a:pPr algn="l"/>
            <a:r>
              <a:rPr lang="en-US" dirty="0"/>
              <a:t>Fiber birefringence</a:t>
            </a:r>
          </a:p>
          <a:p>
            <a:pPr lvl="1"/>
            <a:r>
              <a:rPr lang="en-US" dirty="0"/>
              <a:t>Polarization variation through fiber</a:t>
            </a:r>
          </a:p>
          <a:p>
            <a:pPr lvl="1"/>
            <a:r>
              <a:rPr lang="en-US" dirty="0"/>
              <a:t>Typically fast in space (~meters)</a:t>
            </a:r>
          </a:p>
          <a:p>
            <a:pPr lvl="1"/>
            <a:r>
              <a:rPr lang="en-US" dirty="0"/>
              <a:t>Periodic over a beat length</a:t>
            </a:r>
          </a:p>
          <a:p>
            <a:pPr lvl="1"/>
            <a:r>
              <a:rPr lang="en-US" dirty="0"/>
              <a:t>Matrix-form attenuation and dispersion</a:t>
            </a:r>
          </a:p>
          <a:p>
            <a:pPr algn="l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9CF7DB-9689-457A-A259-76B4FC37D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90688"/>
            <a:ext cx="2682240" cy="20116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B90E9E-785D-44AB-8DAB-288014C0A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500" y="1690688"/>
            <a:ext cx="2682240" cy="20116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5913AEE-E6FD-4278-A7B7-9AF9CD8EA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620" y="4327062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60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E3067-82A8-4075-AE02-3DC51818D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Fiber propagation: numerical methods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40620A-73D5-4CC5-AA05-3178F0605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477"/>
          </a:xfrm>
        </p:spPr>
        <p:txBody>
          <a:bodyPr/>
          <a:lstStyle/>
          <a:p>
            <a:r>
              <a:rPr lang="en-US" dirty="0"/>
              <a:t>Split-step Fourier method (SSFM)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FC9151-E9E2-41DF-91B9-307066616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8648" y="2493335"/>
            <a:ext cx="8894704" cy="399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763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</TotalTime>
  <Words>792</Words>
  <Application>Microsoft Office PowerPoint</Application>
  <PresentationFormat>Widescreen</PresentationFormat>
  <Paragraphs>143</Paragraphs>
  <Slides>23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PcbknwTimes-Roman</vt:lpstr>
      <vt:lpstr>Times New Roman</vt:lpstr>
      <vt:lpstr>Office Theme</vt:lpstr>
      <vt:lpstr>Fiber Nonlinearity and Modeling</vt:lpstr>
      <vt:lpstr>Physical topology of optical networks</vt:lpstr>
      <vt:lpstr>Optical fiber</vt:lpstr>
      <vt:lpstr>NLSE, a full description of optical fiber</vt:lpstr>
      <vt:lpstr>Duality between dispersion and non-linear effect</vt:lpstr>
      <vt:lpstr>Amplified spontaneous emission</vt:lpstr>
      <vt:lpstr>SNR and optical reach</vt:lpstr>
      <vt:lpstr>Other contributions to NLSE</vt:lpstr>
      <vt:lpstr>Fiber propagation: numerical methods</vt:lpstr>
      <vt:lpstr>Non-linear phase rotation</vt:lpstr>
      <vt:lpstr>Fiber propagation: analytical perturbation modeling</vt:lpstr>
      <vt:lpstr>Fiber propagation: analytical perturbation modeling (cont’d)</vt:lpstr>
      <vt:lpstr>Dispersion compensated vs. uncompensated likns</vt:lpstr>
      <vt:lpstr>Non-linear models for fiber propagation: the GN model</vt:lpstr>
      <vt:lpstr>Non-linear models for fiber propagation: roadmap</vt:lpstr>
      <vt:lpstr>GN model: discrete to continuous</vt:lpstr>
      <vt:lpstr>Applying GN model to multiple spans (incoherent)</vt:lpstr>
      <vt:lpstr>Corrections to GN model: the EGN model</vt:lpstr>
      <vt:lpstr>NLI terms: SCI, XCI and MCI</vt:lpstr>
      <vt:lpstr>GN and EGN models accuracy comparison</vt:lpstr>
      <vt:lpstr>Employing models for PLI-aware optimization</vt:lpstr>
      <vt:lpstr>Employing Models for PLI-Aware Optimization (cont’d)</vt:lpstr>
      <vt:lpstr>Outlook toward the future of physical-layer models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Fiber Nonlinearity and Modeling</dc:title>
  <dc:creator>Mostafa</dc:creator>
  <cp:lastModifiedBy>Mostafa</cp:lastModifiedBy>
  <cp:revision>96</cp:revision>
  <dcterms:created xsi:type="dcterms:W3CDTF">2021-04-10T06:31:05Z</dcterms:created>
  <dcterms:modified xsi:type="dcterms:W3CDTF">2021-05-01T14:01:56Z</dcterms:modified>
</cp:coreProperties>
</file>